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1.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1.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ms-office.chartstyle+xml" PartName="/ppt/charts/style1.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6858000" cx="12192000"/>
  <p:notesSz cx="6858000" cy="9144000"/>
  <p:embeddedFontLst>
    <p:embeddedFont>
      <p:font typeface="Manrope"/>
      <p:regular r:id="rId20"/>
      <p:bold r:id="rId21"/>
    </p:embeddedFont>
    <p:embeddedFont>
      <p:font typeface="Century Gothic"/>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6" roundtripDataSignature="AMtx7mjWe7mzswQD1M6r5ur+jFfgDCdLb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Manrope-regular.fntdata"/><Relationship Id="rId22" Type="http://schemas.openxmlformats.org/officeDocument/2006/relationships/font" Target="fonts/CenturyGothic-regular.fntdata"/><Relationship Id="rId21" Type="http://schemas.openxmlformats.org/officeDocument/2006/relationships/font" Target="fonts/Manrope-bold.fntdata"/><Relationship Id="rId24" Type="http://schemas.openxmlformats.org/officeDocument/2006/relationships/font" Target="fonts/CenturyGothic-italic.fntdata"/><Relationship Id="rId23" Type="http://schemas.openxmlformats.org/officeDocument/2006/relationships/font" Target="fonts/CenturyGothic-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customschemas.google.com/relationships/presentationmetadata" Target="metadata"/><Relationship Id="rId25" Type="http://schemas.openxmlformats.org/officeDocument/2006/relationships/font" Target="fonts/CenturyGothic-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sz="2400" b="1">
                <a:latin typeface="Algerian" panose="04020705040A02060702" pitchFamily="82" charset="0"/>
                <a:cs typeface="Aharoni" panose="02010803020104030203" pitchFamily="2" charset="-79"/>
              </a:rPr>
              <a:t>Percentage</a:t>
            </a:r>
            <a:r>
              <a:rPr lang="en-US" sz="2400" b="1" baseline="0">
                <a:latin typeface="Algerian" panose="04020705040A02060702" pitchFamily="82" charset="0"/>
                <a:cs typeface="Aharoni" panose="02010803020104030203" pitchFamily="2" charset="-79"/>
              </a:rPr>
              <a:t> SHARE</a:t>
            </a:r>
            <a:endParaRPr lang="en-US" sz="2400" b="1">
              <a:latin typeface="Algerian" panose="04020705040A02060702" pitchFamily="82" charset="0"/>
              <a:cs typeface="Aharoni" panose="02010803020104030203" pitchFamily="2" charset="-79"/>
            </a:endParaRPr>
          </a:p>
        </c:rich>
      </c:tx>
      <c:layout>
        <c:manualLayout>
          <c:xMode val="edge"/>
          <c:yMode val="edge"/>
          <c:x val="1.3231189980876768E-2"/>
          <c:y val="2.7362447330546793E-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pieChart>
        <c:varyColors val="1"/>
        <c:ser>
          <c:idx val="0"/>
          <c:order val="0"/>
          <c:tx>
            <c:strRef>
              <c:f>Sheet1!$C$1</c:f>
              <c:strCache>
                <c:ptCount val="1"/>
                <c:pt idx="0">
                  <c:v>Percentage_share</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782F-4704-B6CF-655CE8F251E9}"/>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782F-4704-B6CF-655CE8F251E9}"/>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782F-4704-B6CF-655CE8F251E9}"/>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782F-4704-B6CF-655CE8F251E9}"/>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782F-4704-B6CF-655CE8F251E9}"/>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782F-4704-B6CF-655CE8F251E9}"/>
              </c:ext>
            </c:extLst>
          </c:dPt>
          <c:dLbls>
            <c:dLbl>
              <c:idx val="0"/>
              <c:dLblPos val="outEnd"/>
              <c:showLegendKey val="0"/>
              <c:showVal val="0"/>
              <c:showCatName val="1"/>
              <c:showSerName val="0"/>
              <c:showPercent val="1"/>
              <c:showBubbleSize val="0"/>
              <c:extLst>
                <c:ext xmlns:c15="http://schemas.microsoft.com/office/drawing/2012/chart" uri="{CE6537A1-D6FC-4f65-9D91-7224C49458BB}">
                  <c15:layout>
                    <c:manualLayout>
                      <c:w val="8.0788965422125825E-2"/>
                      <c:h val="8.3841943355185522E-2"/>
                    </c:manualLayout>
                  </c15:layout>
                </c:ext>
                <c:ext xmlns:c16="http://schemas.microsoft.com/office/drawing/2014/chart" uri="{C3380CC4-5D6E-409C-BE32-E72D297353CC}">
                  <c16:uniqueId val="{00000001-782F-4704-B6CF-655CE8F251E9}"/>
                </c:ext>
              </c:extLst>
            </c:dLbl>
            <c:dLbl>
              <c:idx val="1"/>
              <c:dLblPos val="outEnd"/>
              <c:showLegendKey val="0"/>
              <c:showVal val="0"/>
              <c:showCatName val="1"/>
              <c:showSerName val="0"/>
              <c:showPercent val="1"/>
              <c:showBubbleSize val="0"/>
              <c:extLst>
                <c:ext xmlns:c15="http://schemas.microsoft.com/office/drawing/2012/chart" uri="{CE6537A1-D6FC-4f65-9D91-7224C49458BB}">
                  <c15:layout>
                    <c:manualLayout>
                      <c:w val="7.4495560136912511E-2"/>
                      <c:h val="8.6121578886338812E-2"/>
                    </c:manualLayout>
                  </c15:layout>
                </c:ext>
                <c:ext xmlns:c16="http://schemas.microsoft.com/office/drawing/2014/chart" uri="{C3380CC4-5D6E-409C-BE32-E72D297353CC}">
                  <c16:uniqueId val="{00000003-782F-4704-B6CF-655CE8F251E9}"/>
                </c:ext>
              </c:extLst>
            </c:dLbl>
            <c:dLbl>
              <c:idx val="2"/>
              <c:dLblPos val="outEnd"/>
              <c:showLegendKey val="0"/>
              <c:showVal val="0"/>
              <c:showCatName val="1"/>
              <c:showSerName val="0"/>
              <c:showPercent val="1"/>
              <c:showBubbleSize val="0"/>
              <c:extLst>
                <c:ext xmlns:c15="http://schemas.microsoft.com/office/drawing/2012/chart" uri="{CE6537A1-D6FC-4f65-9D91-7224C49458BB}">
                  <c15:layout>
                    <c:manualLayout>
                      <c:w val="7.9182647771228534E-2"/>
                      <c:h val="8.1562307824032246E-2"/>
                    </c:manualLayout>
                  </c15:layout>
                </c:ext>
                <c:ext xmlns:c16="http://schemas.microsoft.com/office/drawing/2014/chart" uri="{C3380CC4-5D6E-409C-BE32-E72D297353CC}">
                  <c16:uniqueId val="{00000005-782F-4704-B6CF-655CE8F251E9}"/>
                </c:ext>
              </c:extLst>
            </c:dLbl>
            <c:dLbl>
              <c:idx val="3"/>
              <c:dLblPos val="outEnd"/>
              <c:showLegendKey val="0"/>
              <c:showVal val="0"/>
              <c:showCatName val="1"/>
              <c:showSerName val="0"/>
              <c:showPercent val="1"/>
              <c:showBubbleSize val="0"/>
              <c:extLst>
                <c:ext xmlns:c15="http://schemas.microsoft.com/office/drawing/2012/chart" uri="{CE6537A1-D6FC-4f65-9D91-7224C49458BB}">
                  <c15:layout>
                    <c:manualLayout>
                      <c:w val="5.8794417200226025E-2"/>
                      <c:h val="9.2960485479798668E-2"/>
                    </c:manualLayout>
                  </c15:layout>
                </c:ext>
                <c:ext xmlns:c16="http://schemas.microsoft.com/office/drawing/2014/chart" uri="{C3380CC4-5D6E-409C-BE32-E72D297353CC}">
                  <c16:uniqueId val="{00000007-782F-4704-B6CF-655CE8F251E9}"/>
                </c:ext>
              </c:extLst>
            </c:dLbl>
            <c:dLbl>
              <c:idx val="4"/>
              <c:dLblPos val="outEnd"/>
              <c:showLegendKey val="0"/>
              <c:showVal val="0"/>
              <c:showCatName val="1"/>
              <c:showSerName val="0"/>
              <c:showPercent val="1"/>
              <c:showBubbleSize val="0"/>
              <c:extLst>
                <c:ext xmlns:c15="http://schemas.microsoft.com/office/drawing/2012/chart" uri="{CE6537A1-D6FC-4f65-9D91-7224C49458BB}">
                  <c15:layout>
                    <c:manualLayout>
                      <c:w val="7.0084124204291845E-2"/>
                      <c:h val="8.6121578886338812E-2"/>
                    </c:manualLayout>
                  </c15:layout>
                </c:ext>
                <c:ext xmlns:c16="http://schemas.microsoft.com/office/drawing/2014/chart" uri="{C3380CC4-5D6E-409C-BE32-E72D297353CC}">
                  <c16:uniqueId val="{00000009-782F-4704-B6CF-655CE8F251E9}"/>
                </c:ext>
              </c:extLst>
            </c:dLbl>
            <c:dLbl>
              <c:idx val="5"/>
              <c:dLblPos val="outEnd"/>
              <c:showLegendKey val="0"/>
              <c:showVal val="0"/>
              <c:showCatName val="1"/>
              <c:showSerName val="0"/>
              <c:showPercent val="1"/>
              <c:showBubbleSize val="0"/>
              <c:extLst>
                <c:ext xmlns:c15="http://schemas.microsoft.com/office/drawing/2012/chart" uri="{CE6537A1-D6FC-4f65-9D91-7224C49458BB}">
                  <c15:layout>
                    <c:manualLayout>
                      <c:w val="7.586125567694868E-2"/>
                      <c:h val="8.6121578886338812E-2"/>
                    </c:manualLayout>
                  </c15:layout>
                </c:ext>
                <c:ext xmlns:c16="http://schemas.microsoft.com/office/drawing/2014/chart" uri="{C3380CC4-5D6E-409C-BE32-E72D297353CC}">
                  <c16:uniqueId val="{0000000B-782F-4704-B6CF-655CE8F251E9}"/>
                </c:ext>
              </c:extLst>
            </c:dLbl>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pattFill prst="pct75">
                    <a:fgClr>
                      <a:schemeClr val="dk1">
                        <a:lumMod val="75000"/>
                        <a:lumOff val="25000"/>
                      </a:schemeClr>
                    </a:fgClr>
                    <a:bgClr>
                      <a:schemeClr val="dk1">
                        <a:lumMod val="65000"/>
                        <a:lumOff val="35000"/>
                      </a:schemeClr>
                    </a:bgClr>
                  </a:pattFill>
                  <a:ln>
                    <a:noFill/>
                  </a:ln>
                </c15:spPr>
              </c:ext>
            </c:extLst>
          </c:dLbls>
          <c:cat>
            <c:strRef>
              <c:f>Sheet1!$A$2:$A$7</c:f>
              <c:strCache>
                <c:ptCount val="6"/>
                <c:pt idx="0">
                  <c:v>English</c:v>
                </c:pt>
                <c:pt idx="1">
                  <c:v>Arabic</c:v>
                </c:pt>
                <c:pt idx="2">
                  <c:v>Persian</c:v>
                </c:pt>
                <c:pt idx="3">
                  <c:v>Hindi</c:v>
                </c:pt>
                <c:pt idx="4">
                  <c:v>French</c:v>
                </c:pt>
                <c:pt idx="5">
                  <c:v>Italian</c:v>
                </c:pt>
              </c:strCache>
            </c:strRef>
          </c:cat>
          <c:val>
            <c:numRef>
              <c:f>Sheet1!$C$2:$C$7</c:f>
              <c:numCache>
                <c:formatCode>General</c:formatCode>
                <c:ptCount val="6"/>
                <c:pt idx="0">
                  <c:v>12.5</c:v>
                </c:pt>
                <c:pt idx="1">
                  <c:v>12.5</c:v>
                </c:pt>
                <c:pt idx="2">
                  <c:v>37.5</c:v>
                </c:pt>
                <c:pt idx="3">
                  <c:v>12.5</c:v>
                </c:pt>
                <c:pt idx="4">
                  <c:v>12.5</c:v>
                </c:pt>
                <c:pt idx="5">
                  <c:v>12.5</c:v>
                </c:pt>
              </c:numCache>
            </c:numRef>
          </c:val>
          <c:extLst>
            <c:ext xmlns:c16="http://schemas.microsoft.com/office/drawing/2014/chart" uri="{C3380CC4-5D6E-409C-BE32-E72D297353CC}">
              <c16:uniqueId val="{0000000C-782F-4704-B6CF-655CE8F251E9}"/>
            </c:ext>
          </c:extLst>
        </c:ser>
        <c:dLbls>
          <c:showLegendKey val="0"/>
          <c:showVal val="0"/>
          <c:showCatName val="0"/>
          <c:showSerName val="0"/>
          <c:showPercent val="0"/>
          <c:showBubbleSize val="0"/>
          <c:showLeaderLines val="0"/>
        </c:dLbls>
        <c:firstSliceAng val="0"/>
      </c:pieChart>
      <c:spPr>
        <a:noFill/>
        <a:ln>
          <a:noFill/>
        </a:ln>
        <a:effectLst/>
      </c:spPr>
    </c:plotArea>
    <c:legend>
      <c:legendPos val="r"/>
      <c:layout>
        <c:manualLayout>
          <c:xMode val="edge"/>
          <c:yMode val="edge"/>
          <c:x val="0.89814082739159951"/>
          <c:y val="0.30508416163082613"/>
          <c:w val="8.3225631096593103E-2"/>
          <c:h val="0.35716432007806048"/>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17"/>
          <p:cNvSpPr txBox="1"/>
          <p:nvPr>
            <p:ph type="ctrTitle"/>
          </p:nvPr>
        </p:nvSpPr>
        <p:spPr>
          <a:xfrm>
            <a:off x="1154955" y="1447800"/>
            <a:ext cx="8825658" cy="332958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7"/>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lvl1pPr lvl="0" algn="l">
              <a:spcBef>
                <a:spcPts val="1000"/>
              </a:spcBef>
              <a:spcAft>
                <a:spcPts val="0"/>
              </a:spcAft>
              <a:buSzPts val="1600"/>
              <a:buNone/>
              <a:defRPr cap="none">
                <a:solidFill>
                  <a:srgbClr val="86D1D8"/>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p:txBody>
      </p:sp>
      <p:sp>
        <p:nvSpPr>
          <p:cNvPr id="20" name="Google Shape;20;p1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4" name="Shape 74"/>
        <p:cNvGrpSpPr/>
        <p:nvPr/>
      </p:nvGrpSpPr>
      <p:grpSpPr>
        <a:xfrm>
          <a:off x="0" y="0"/>
          <a:ext cx="0" cy="0"/>
          <a:chOff x="0" y="0"/>
          <a:chExt cx="0" cy="0"/>
        </a:xfrm>
      </p:grpSpPr>
      <p:sp>
        <p:nvSpPr>
          <p:cNvPr id="75" name="Google Shape;75;p26"/>
          <p:cNvSpPr txBox="1"/>
          <p:nvPr>
            <p:ph type="title"/>
          </p:nvPr>
        </p:nvSpPr>
        <p:spPr>
          <a:xfrm>
            <a:off x="1154956" y="4800587"/>
            <a:ext cx="882565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6"/>
          <p:cNvSpPr/>
          <p:nvPr>
            <p:ph idx="2" type="pic"/>
          </p:nvPr>
        </p:nvSpPr>
        <p:spPr>
          <a:xfrm>
            <a:off x="1154955" y="685800"/>
            <a:ext cx="8825658" cy="3640666"/>
          </a:xfrm>
          <a:prstGeom prst="roundRect">
            <a:avLst>
              <a:gd fmla="val 1858" name="adj"/>
            </a:avLst>
          </a:prstGeom>
          <a:noFill/>
          <a:ln>
            <a:noFill/>
          </a:ln>
          <a:effectLst>
            <a:outerShdw blurRad="50800" rotWithShape="0" algn="tl" dir="5400000" dist="50800">
              <a:srgbClr val="000000">
                <a:alpha val="42745"/>
              </a:srgbClr>
            </a:outerShdw>
          </a:effectLst>
        </p:spPr>
      </p:sp>
      <p:sp>
        <p:nvSpPr>
          <p:cNvPr id="77" name="Google Shape;77;p26"/>
          <p:cNvSpPr txBox="1"/>
          <p:nvPr>
            <p:ph idx="1" type="body"/>
          </p:nvPr>
        </p:nvSpPr>
        <p:spPr>
          <a:xfrm>
            <a:off x="1154956" y="5367325"/>
            <a:ext cx="8825656"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78" name="Google Shape;78;p2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2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81" name="Shape 81"/>
        <p:cNvGrpSpPr/>
        <p:nvPr/>
      </p:nvGrpSpPr>
      <p:grpSpPr>
        <a:xfrm>
          <a:off x="0" y="0"/>
          <a:ext cx="0" cy="0"/>
          <a:chOff x="0" y="0"/>
          <a:chExt cx="0" cy="0"/>
        </a:xfrm>
      </p:grpSpPr>
      <p:sp>
        <p:nvSpPr>
          <p:cNvPr id="82" name="Google Shape;82;p27"/>
          <p:cNvSpPr txBox="1"/>
          <p:nvPr>
            <p:ph type="title"/>
          </p:nvPr>
        </p:nvSpPr>
        <p:spPr>
          <a:xfrm>
            <a:off x="1154954" y="1447800"/>
            <a:ext cx="8825659" cy="1981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7"/>
          <p:cNvSpPr txBox="1"/>
          <p:nvPr>
            <p:ph idx="1" type="body"/>
          </p:nvPr>
        </p:nvSpPr>
        <p:spPr>
          <a:xfrm>
            <a:off x="1154954" y="3657600"/>
            <a:ext cx="8825659" cy="23622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84" name="Google Shape;84;p2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2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2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87" name="Shape 87"/>
        <p:cNvGrpSpPr/>
        <p:nvPr/>
      </p:nvGrpSpPr>
      <p:grpSpPr>
        <a:xfrm>
          <a:off x="0" y="0"/>
          <a:ext cx="0" cy="0"/>
          <a:chOff x="0" y="0"/>
          <a:chExt cx="0" cy="0"/>
        </a:xfrm>
      </p:grpSpPr>
      <p:sp>
        <p:nvSpPr>
          <p:cNvPr id="88" name="Google Shape;88;p28"/>
          <p:cNvSpPr txBox="1"/>
          <p:nvPr>
            <p:ph type="title"/>
          </p:nvPr>
        </p:nvSpPr>
        <p:spPr>
          <a:xfrm>
            <a:off x="1574801" y="1447800"/>
            <a:ext cx="7999315" cy="2323374"/>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28"/>
          <p:cNvSpPr txBox="1"/>
          <p:nvPr>
            <p:ph idx="1" type="body"/>
          </p:nvPr>
        </p:nvSpPr>
        <p:spPr>
          <a:xfrm>
            <a:off x="1930400" y="3771174"/>
            <a:ext cx="7279649" cy="34217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b="0" i="0" sz="1400" cap="small">
                <a:solidFill>
                  <a:srgbClr val="86D1D8"/>
                </a:solidFill>
                <a:latin typeface="Century Gothic"/>
                <a:ea typeface="Century Gothic"/>
                <a:cs typeface="Century Gothic"/>
                <a:sym typeface="Century Gothic"/>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0" name="Google Shape;90;p28"/>
          <p:cNvSpPr txBox="1"/>
          <p:nvPr>
            <p:ph idx="2" type="body"/>
          </p:nvPr>
        </p:nvSpPr>
        <p:spPr>
          <a:xfrm>
            <a:off x="1154954" y="4350657"/>
            <a:ext cx="8825659" cy="16764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1" name="Google Shape;91;p2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2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2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94" name="Google Shape;94;p28"/>
          <p:cNvSpPr txBox="1"/>
          <p:nvPr/>
        </p:nvSpPr>
        <p:spPr>
          <a:xfrm>
            <a:off x="898295" y="971253"/>
            <a:ext cx="801912" cy="196977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2200">
                <a:solidFill>
                  <a:srgbClr val="86D1D8"/>
                </a:solidFill>
                <a:latin typeface="Arial"/>
                <a:ea typeface="Arial"/>
                <a:cs typeface="Arial"/>
                <a:sym typeface="Arial"/>
              </a:rPr>
              <a:t>“</a:t>
            </a:r>
            <a:endParaRPr/>
          </a:p>
        </p:txBody>
      </p:sp>
      <p:sp>
        <p:nvSpPr>
          <p:cNvPr id="95" name="Google Shape;95;p28"/>
          <p:cNvSpPr txBox="1"/>
          <p:nvPr/>
        </p:nvSpPr>
        <p:spPr>
          <a:xfrm>
            <a:off x="9330490" y="2613787"/>
            <a:ext cx="801912" cy="196977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2200">
                <a:solidFill>
                  <a:srgbClr val="86D1D8"/>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96" name="Shape 96"/>
        <p:cNvGrpSpPr/>
        <p:nvPr/>
      </p:nvGrpSpPr>
      <p:grpSpPr>
        <a:xfrm>
          <a:off x="0" y="0"/>
          <a:ext cx="0" cy="0"/>
          <a:chOff x="0" y="0"/>
          <a:chExt cx="0" cy="0"/>
        </a:xfrm>
      </p:grpSpPr>
      <p:sp>
        <p:nvSpPr>
          <p:cNvPr id="97" name="Google Shape;97;p29"/>
          <p:cNvSpPr txBox="1"/>
          <p:nvPr>
            <p:ph type="title"/>
          </p:nvPr>
        </p:nvSpPr>
        <p:spPr>
          <a:xfrm>
            <a:off x="1154954" y="3124201"/>
            <a:ext cx="8825660" cy="165318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29"/>
          <p:cNvSpPr txBox="1"/>
          <p:nvPr>
            <p:ph idx="1" type="body"/>
          </p:nvPr>
        </p:nvSpPr>
        <p:spPr>
          <a:xfrm>
            <a:off x="1154954" y="4777381"/>
            <a:ext cx="8825659"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rgbClr val="86D1D8"/>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99" name="Google Shape;99;p2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2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2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2" name="Shape 102"/>
        <p:cNvGrpSpPr/>
        <p:nvPr/>
      </p:nvGrpSpPr>
      <p:grpSpPr>
        <a:xfrm>
          <a:off x="0" y="0"/>
          <a:ext cx="0" cy="0"/>
          <a:chOff x="0" y="0"/>
          <a:chExt cx="0" cy="0"/>
        </a:xfrm>
      </p:grpSpPr>
      <p:sp>
        <p:nvSpPr>
          <p:cNvPr id="103" name="Google Shape;103;p30"/>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30"/>
          <p:cNvSpPr txBox="1"/>
          <p:nvPr>
            <p:ph idx="1" type="body"/>
          </p:nvPr>
        </p:nvSpPr>
        <p:spPr>
          <a:xfrm>
            <a:off x="632947" y="1981200"/>
            <a:ext cx="2946866"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05" name="Google Shape;105;p30"/>
          <p:cNvSpPr txBox="1"/>
          <p:nvPr>
            <p:ph idx="2" type="body"/>
          </p:nvPr>
        </p:nvSpPr>
        <p:spPr>
          <a:xfrm>
            <a:off x="652463" y="2667000"/>
            <a:ext cx="2927350"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06" name="Google Shape;106;p30"/>
          <p:cNvSpPr txBox="1"/>
          <p:nvPr>
            <p:ph idx="3" type="body"/>
          </p:nvPr>
        </p:nvSpPr>
        <p:spPr>
          <a:xfrm>
            <a:off x="3883659" y="1981200"/>
            <a:ext cx="2936241"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07" name="Google Shape;107;p30"/>
          <p:cNvSpPr txBox="1"/>
          <p:nvPr>
            <p:ph idx="4" type="body"/>
          </p:nvPr>
        </p:nvSpPr>
        <p:spPr>
          <a:xfrm>
            <a:off x="3873106" y="2667000"/>
            <a:ext cx="2946794"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08" name="Google Shape;108;p30"/>
          <p:cNvSpPr txBox="1"/>
          <p:nvPr>
            <p:ph idx="5" type="body"/>
          </p:nvPr>
        </p:nvSpPr>
        <p:spPr>
          <a:xfrm>
            <a:off x="7124700" y="1981200"/>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09" name="Google Shape;109;p30"/>
          <p:cNvSpPr txBox="1"/>
          <p:nvPr>
            <p:ph idx="6" type="body"/>
          </p:nvPr>
        </p:nvSpPr>
        <p:spPr>
          <a:xfrm>
            <a:off x="7124700" y="2667000"/>
            <a:ext cx="2932113"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110" name="Google Shape;110;p30"/>
          <p:cNvCxnSpPr/>
          <p:nvPr/>
        </p:nvCxnSpPr>
        <p:spPr>
          <a:xfrm>
            <a:off x="3726142" y="2133600"/>
            <a:ext cx="0" cy="39624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11" name="Google Shape;111;p30"/>
          <p:cNvCxnSpPr/>
          <p:nvPr/>
        </p:nvCxnSpPr>
        <p:spPr>
          <a:xfrm>
            <a:off x="6962227" y="2133600"/>
            <a:ext cx="0" cy="3966882"/>
          </a:xfrm>
          <a:prstGeom prst="straightConnector1">
            <a:avLst/>
          </a:prstGeom>
          <a:noFill/>
          <a:ln cap="flat" cmpd="sng" w="12700">
            <a:solidFill>
              <a:srgbClr val="86D1D8">
                <a:alpha val="40000"/>
              </a:srgbClr>
            </a:solidFill>
            <a:prstDash val="solid"/>
            <a:round/>
            <a:headEnd len="sm" w="sm" type="none"/>
            <a:tailEnd len="sm" w="sm" type="none"/>
          </a:ln>
        </p:spPr>
      </p:cxnSp>
      <p:sp>
        <p:nvSpPr>
          <p:cNvPr id="112" name="Google Shape;112;p3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3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3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5" name="Shape 115"/>
        <p:cNvGrpSpPr/>
        <p:nvPr/>
      </p:nvGrpSpPr>
      <p:grpSpPr>
        <a:xfrm>
          <a:off x="0" y="0"/>
          <a:ext cx="0" cy="0"/>
          <a:chOff x="0" y="0"/>
          <a:chExt cx="0" cy="0"/>
        </a:xfrm>
      </p:grpSpPr>
      <p:sp>
        <p:nvSpPr>
          <p:cNvPr id="116" name="Google Shape;116;p3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31"/>
          <p:cNvSpPr txBox="1"/>
          <p:nvPr>
            <p:ph idx="1" type="body"/>
          </p:nvPr>
        </p:nvSpPr>
        <p:spPr>
          <a:xfrm>
            <a:off x="652463" y="4250949"/>
            <a:ext cx="2940050"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18" name="Google Shape;118;p31"/>
          <p:cNvSpPr/>
          <p:nvPr>
            <p:ph idx="2" type="pic"/>
          </p:nvPr>
        </p:nvSpPr>
        <p:spPr>
          <a:xfrm>
            <a:off x="652463" y="2209800"/>
            <a:ext cx="2940050"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19" name="Google Shape;119;p31"/>
          <p:cNvSpPr txBox="1"/>
          <p:nvPr>
            <p:ph idx="3" type="body"/>
          </p:nvPr>
        </p:nvSpPr>
        <p:spPr>
          <a:xfrm>
            <a:off x="652463" y="4827211"/>
            <a:ext cx="2940050"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0" name="Google Shape;120;p31"/>
          <p:cNvSpPr txBox="1"/>
          <p:nvPr>
            <p:ph idx="4" type="body"/>
          </p:nvPr>
        </p:nvSpPr>
        <p:spPr>
          <a:xfrm>
            <a:off x="3889375" y="4250949"/>
            <a:ext cx="2930525"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1" name="Google Shape;121;p31"/>
          <p:cNvSpPr/>
          <p:nvPr>
            <p:ph idx="5" type="pic"/>
          </p:nvPr>
        </p:nvSpPr>
        <p:spPr>
          <a:xfrm>
            <a:off x="3889374" y="2209800"/>
            <a:ext cx="2930525"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22" name="Google Shape;122;p31"/>
          <p:cNvSpPr txBox="1"/>
          <p:nvPr>
            <p:ph idx="6" type="body"/>
          </p:nvPr>
        </p:nvSpPr>
        <p:spPr>
          <a:xfrm>
            <a:off x="3888022" y="4827210"/>
            <a:ext cx="2934406"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3" name="Google Shape;123;p31"/>
          <p:cNvSpPr txBox="1"/>
          <p:nvPr>
            <p:ph idx="7" type="body"/>
          </p:nvPr>
        </p:nvSpPr>
        <p:spPr>
          <a:xfrm>
            <a:off x="7124700" y="4250949"/>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4" name="Google Shape;124;p31"/>
          <p:cNvSpPr/>
          <p:nvPr>
            <p:ph idx="8" type="pic"/>
          </p:nvPr>
        </p:nvSpPr>
        <p:spPr>
          <a:xfrm>
            <a:off x="7124699" y="2209800"/>
            <a:ext cx="2932113"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25" name="Google Shape;125;p31"/>
          <p:cNvSpPr txBox="1"/>
          <p:nvPr>
            <p:ph idx="9" type="body"/>
          </p:nvPr>
        </p:nvSpPr>
        <p:spPr>
          <a:xfrm>
            <a:off x="7124575" y="4827208"/>
            <a:ext cx="2935997"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126" name="Google Shape;126;p31"/>
          <p:cNvCxnSpPr/>
          <p:nvPr/>
        </p:nvCxnSpPr>
        <p:spPr>
          <a:xfrm>
            <a:off x="3726142" y="2133600"/>
            <a:ext cx="0" cy="39624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27" name="Google Shape;127;p31"/>
          <p:cNvCxnSpPr/>
          <p:nvPr/>
        </p:nvCxnSpPr>
        <p:spPr>
          <a:xfrm>
            <a:off x="6962227" y="2133600"/>
            <a:ext cx="0" cy="3966882"/>
          </a:xfrm>
          <a:prstGeom prst="straightConnector1">
            <a:avLst/>
          </a:prstGeom>
          <a:noFill/>
          <a:ln cap="flat" cmpd="sng" w="12700">
            <a:solidFill>
              <a:srgbClr val="86D1D8">
                <a:alpha val="40000"/>
              </a:srgbClr>
            </a:solidFill>
            <a:prstDash val="solid"/>
            <a:round/>
            <a:headEnd len="sm" w="sm" type="none"/>
            <a:tailEnd len="sm" w="sm" type="none"/>
          </a:ln>
        </p:spPr>
      </p:cxnSp>
      <p:sp>
        <p:nvSpPr>
          <p:cNvPr id="128" name="Google Shape;128;p3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3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3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1" name="Shape 131"/>
        <p:cNvGrpSpPr/>
        <p:nvPr/>
      </p:nvGrpSpPr>
      <p:grpSpPr>
        <a:xfrm>
          <a:off x="0" y="0"/>
          <a:ext cx="0" cy="0"/>
          <a:chOff x="0" y="0"/>
          <a:chExt cx="0" cy="0"/>
        </a:xfrm>
      </p:grpSpPr>
      <p:sp>
        <p:nvSpPr>
          <p:cNvPr id="132" name="Google Shape;132;p32"/>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32"/>
          <p:cNvSpPr txBox="1"/>
          <p:nvPr>
            <p:ph idx="1" type="body"/>
          </p:nvPr>
        </p:nvSpPr>
        <p:spPr>
          <a:xfrm rot="5400000">
            <a:off x="3478842" y="-322612"/>
            <a:ext cx="4195481" cy="894654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34" name="Google Shape;134;p3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3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3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7" name="Shape 137"/>
        <p:cNvGrpSpPr/>
        <p:nvPr/>
      </p:nvGrpSpPr>
      <p:grpSpPr>
        <a:xfrm>
          <a:off x="0" y="0"/>
          <a:ext cx="0" cy="0"/>
          <a:chOff x="0" y="0"/>
          <a:chExt cx="0" cy="0"/>
        </a:xfrm>
      </p:grpSpPr>
      <p:sp>
        <p:nvSpPr>
          <p:cNvPr id="138" name="Google Shape;138;p33"/>
          <p:cNvSpPr txBox="1"/>
          <p:nvPr>
            <p:ph type="title"/>
          </p:nvPr>
        </p:nvSpPr>
        <p:spPr>
          <a:xfrm rot="5400000">
            <a:off x="6267450" y="2466975"/>
            <a:ext cx="5826125" cy="17526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33"/>
          <p:cNvSpPr txBox="1"/>
          <p:nvPr>
            <p:ph idx="1" type="body"/>
          </p:nvPr>
        </p:nvSpPr>
        <p:spPr>
          <a:xfrm rot="5400000">
            <a:off x="1679576" y="-139699"/>
            <a:ext cx="5368924" cy="742314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40" name="Google Shape;140;p3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3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3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18"/>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19"/>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9"/>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31" name="Google Shape;31;p1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 name="Shape 34"/>
        <p:cNvGrpSpPr/>
        <p:nvPr/>
      </p:nvGrpSpPr>
      <p:grpSpPr>
        <a:xfrm>
          <a:off x="0" y="0"/>
          <a:ext cx="0" cy="0"/>
          <a:chOff x="0" y="0"/>
          <a:chExt cx="0" cy="0"/>
        </a:xfrm>
      </p:grpSpPr>
      <p:sp>
        <p:nvSpPr>
          <p:cNvPr id="35" name="Google Shape;35;p2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2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sp>
        <p:nvSpPr>
          <p:cNvPr id="39" name="Google Shape;39;p21"/>
          <p:cNvSpPr txBox="1"/>
          <p:nvPr>
            <p:ph type="title"/>
          </p:nvPr>
        </p:nvSpPr>
        <p:spPr>
          <a:xfrm>
            <a:off x="1154956" y="2861733"/>
            <a:ext cx="8825657" cy="191564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21"/>
          <p:cNvSpPr txBox="1"/>
          <p:nvPr>
            <p:ph idx="1" type="body"/>
          </p:nvPr>
        </p:nvSpPr>
        <p:spPr>
          <a:xfrm>
            <a:off x="1154955" y="4777381"/>
            <a:ext cx="882565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rgbClr val="86D1D8"/>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41" name="Google Shape;41;p2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4" name="Shape 44"/>
        <p:cNvGrpSpPr/>
        <p:nvPr/>
      </p:nvGrpSpPr>
      <p:grpSpPr>
        <a:xfrm>
          <a:off x="0" y="0"/>
          <a:ext cx="0" cy="0"/>
          <a:chOff x="0" y="0"/>
          <a:chExt cx="0" cy="0"/>
        </a:xfrm>
      </p:grpSpPr>
      <p:sp>
        <p:nvSpPr>
          <p:cNvPr id="45" name="Google Shape;45;p22"/>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22"/>
          <p:cNvSpPr txBox="1"/>
          <p:nvPr>
            <p:ph idx="1" type="body"/>
          </p:nvPr>
        </p:nvSpPr>
        <p:spPr>
          <a:xfrm>
            <a:off x="1103312" y="2060575"/>
            <a:ext cx="4396339" cy="419576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47" name="Google Shape;47;p22"/>
          <p:cNvSpPr txBox="1"/>
          <p:nvPr>
            <p:ph idx="2" type="body"/>
          </p:nvPr>
        </p:nvSpPr>
        <p:spPr>
          <a:xfrm>
            <a:off x="5654493" y="2056092"/>
            <a:ext cx="4396341" cy="4200245"/>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48" name="Google Shape;48;p2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2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1" name="Shape 51"/>
        <p:cNvGrpSpPr/>
        <p:nvPr/>
      </p:nvGrpSpPr>
      <p:grpSpPr>
        <a:xfrm>
          <a:off x="0" y="0"/>
          <a:ext cx="0" cy="0"/>
          <a:chOff x="0" y="0"/>
          <a:chExt cx="0" cy="0"/>
        </a:xfrm>
      </p:grpSpPr>
      <p:sp>
        <p:nvSpPr>
          <p:cNvPr id="52" name="Google Shape;52;p2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3"/>
          <p:cNvSpPr txBox="1"/>
          <p:nvPr>
            <p:ph idx="1" type="body"/>
          </p:nvPr>
        </p:nvSpPr>
        <p:spPr>
          <a:xfrm>
            <a:off x="1103313" y="1905000"/>
            <a:ext cx="439633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54" name="Google Shape;54;p23"/>
          <p:cNvSpPr txBox="1"/>
          <p:nvPr>
            <p:ph idx="2" type="body"/>
          </p:nvPr>
        </p:nvSpPr>
        <p:spPr>
          <a:xfrm>
            <a:off x="1103312"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55" name="Google Shape;55;p23"/>
          <p:cNvSpPr txBox="1"/>
          <p:nvPr>
            <p:ph idx="3" type="body"/>
          </p:nvPr>
        </p:nvSpPr>
        <p:spPr>
          <a:xfrm>
            <a:off x="5654495" y="1905000"/>
            <a:ext cx="439633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56" name="Google Shape;56;p23"/>
          <p:cNvSpPr txBox="1"/>
          <p:nvPr>
            <p:ph idx="4" type="body"/>
          </p:nvPr>
        </p:nvSpPr>
        <p:spPr>
          <a:xfrm>
            <a:off x="5654495"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57" name="Google Shape;57;p2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2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0" name="Shape 60"/>
        <p:cNvGrpSpPr/>
        <p:nvPr/>
      </p:nvGrpSpPr>
      <p:grpSpPr>
        <a:xfrm>
          <a:off x="0" y="0"/>
          <a:ext cx="0" cy="0"/>
          <a:chOff x="0" y="0"/>
          <a:chExt cx="0" cy="0"/>
        </a:xfrm>
      </p:grpSpPr>
      <p:sp>
        <p:nvSpPr>
          <p:cNvPr id="61" name="Google Shape;61;p24"/>
          <p:cNvSpPr txBox="1"/>
          <p:nvPr>
            <p:ph type="title"/>
          </p:nvPr>
        </p:nvSpPr>
        <p:spPr>
          <a:xfrm>
            <a:off x="1154953" y="1447800"/>
            <a:ext cx="3401064" cy="1447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24"/>
          <p:cNvSpPr txBox="1"/>
          <p:nvPr>
            <p:ph idx="1" type="body"/>
          </p:nvPr>
        </p:nvSpPr>
        <p:spPr>
          <a:xfrm>
            <a:off x="4784616" y="1447800"/>
            <a:ext cx="5195997" cy="4572000"/>
          </a:xfrm>
          <a:prstGeom prst="rect">
            <a:avLst/>
          </a:prstGeom>
          <a:noFill/>
          <a:ln>
            <a:noFill/>
          </a:ln>
        </p:spPr>
        <p:txBody>
          <a:bodyPr anchorCtr="0" anchor="ctr" bIns="45700" lIns="91425" spcFirstLastPara="1" rIns="91425" wrap="square" tIns="45700">
            <a:normAutofit/>
          </a:bodyPr>
          <a:lstStyle>
            <a:lvl1pPr indent="-330200" lvl="0" marL="457200" algn="l">
              <a:spcBef>
                <a:spcPts val="1000"/>
              </a:spcBef>
              <a:spcAft>
                <a:spcPts val="0"/>
              </a:spcAft>
              <a:buSzPts val="1600"/>
              <a:buChar char="►"/>
              <a:defRPr sz="2000"/>
            </a:lvl1pPr>
            <a:lvl2pPr indent="-320040" lvl="1" marL="914400" algn="l">
              <a:spcBef>
                <a:spcPts val="1000"/>
              </a:spcBef>
              <a:spcAft>
                <a:spcPts val="0"/>
              </a:spcAft>
              <a:buSzPts val="1440"/>
              <a:buChar char="►"/>
              <a:defRPr sz="1800"/>
            </a:lvl2pPr>
            <a:lvl3pPr indent="-309880" lvl="2" marL="1371600" algn="l">
              <a:spcBef>
                <a:spcPts val="1000"/>
              </a:spcBef>
              <a:spcAft>
                <a:spcPts val="0"/>
              </a:spcAft>
              <a:buSzPts val="1280"/>
              <a:buChar char="►"/>
              <a:defRPr sz="1600"/>
            </a:lvl3pPr>
            <a:lvl4pPr indent="-299719" lvl="3" marL="1828800" algn="l">
              <a:spcBef>
                <a:spcPts val="1000"/>
              </a:spcBef>
              <a:spcAft>
                <a:spcPts val="0"/>
              </a:spcAft>
              <a:buSzPts val="1120"/>
              <a:buChar char="►"/>
              <a:defRPr sz="1400"/>
            </a:lvl4pPr>
            <a:lvl5pPr indent="-299720" lvl="4" marL="2286000" algn="l">
              <a:spcBef>
                <a:spcPts val="1000"/>
              </a:spcBef>
              <a:spcAft>
                <a:spcPts val="0"/>
              </a:spcAft>
              <a:buSzPts val="1120"/>
              <a:buChar char="►"/>
              <a:defRPr sz="1400"/>
            </a:lvl5pPr>
            <a:lvl6pPr indent="-299720" lvl="5" marL="2743200" algn="l">
              <a:spcBef>
                <a:spcPts val="1000"/>
              </a:spcBef>
              <a:spcAft>
                <a:spcPts val="0"/>
              </a:spcAft>
              <a:buSzPts val="1120"/>
              <a:buChar char="►"/>
              <a:defRPr sz="1400"/>
            </a:lvl6pPr>
            <a:lvl7pPr indent="-299720" lvl="6" marL="3200400" algn="l">
              <a:spcBef>
                <a:spcPts val="1000"/>
              </a:spcBef>
              <a:spcAft>
                <a:spcPts val="0"/>
              </a:spcAft>
              <a:buSzPts val="1120"/>
              <a:buChar char="►"/>
              <a:defRPr sz="1400"/>
            </a:lvl7pPr>
            <a:lvl8pPr indent="-299720" lvl="7" marL="3657600" algn="l">
              <a:spcBef>
                <a:spcPts val="1000"/>
              </a:spcBef>
              <a:spcAft>
                <a:spcPts val="0"/>
              </a:spcAft>
              <a:buSzPts val="1120"/>
              <a:buChar char="►"/>
              <a:defRPr sz="1400"/>
            </a:lvl8pPr>
            <a:lvl9pPr indent="-299720" lvl="8" marL="4114800" algn="l">
              <a:spcBef>
                <a:spcPts val="1000"/>
              </a:spcBef>
              <a:spcAft>
                <a:spcPts val="0"/>
              </a:spcAft>
              <a:buSzPts val="1120"/>
              <a:buChar char="►"/>
              <a:defRPr sz="1400"/>
            </a:lvl9pPr>
          </a:lstStyle>
          <a:p/>
        </p:txBody>
      </p:sp>
      <p:sp>
        <p:nvSpPr>
          <p:cNvPr id="63" name="Google Shape;63;p24"/>
          <p:cNvSpPr txBox="1"/>
          <p:nvPr>
            <p:ph idx="2" type="body"/>
          </p:nvPr>
        </p:nvSpPr>
        <p:spPr>
          <a:xfrm>
            <a:off x="1154953" y="3129280"/>
            <a:ext cx="3401063" cy="289559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64" name="Google Shape;64;p2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2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7" name="Shape 67"/>
        <p:cNvGrpSpPr/>
        <p:nvPr/>
      </p:nvGrpSpPr>
      <p:grpSpPr>
        <a:xfrm>
          <a:off x="0" y="0"/>
          <a:ext cx="0" cy="0"/>
          <a:chOff x="0" y="0"/>
          <a:chExt cx="0" cy="0"/>
        </a:xfrm>
      </p:grpSpPr>
      <p:sp>
        <p:nvSpPr>
          <p:cNvPr id="68" name="Google Shape;68;p25"/>
          <p:cNvSpPr txBox="1"/>
          <p:nvPr>
            <p:ph type="title"/>
          </p:nvPr>
        </p:nvSpPr>
        <p:spPr>
          <a:xfrm>
            <a:off x="1153907" y="1854192"/>
            <a:ext cx="5092906" cy="157480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3600"/>
              <a:buFont typeface="Century Gothic"/>
              <a:buNone/>
              <a:defRPr b="0"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25"/>
          <p:cNvSpPr/>
          <p:nvPr>
            <p:ph idx="2" type="pic"/>
          </p:nvPr>
        </p:nvSpPr>
        <p:spPr>
          <a:xfrm>
            <a:off x="6949546" y="1143000"/>
            <a:ext cx="3200400" cy="4572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70" name="Google Shape;70;p25"/>
          <p:cNvSpPr txBox="1"/>
          <p:nvPr>
            <p:ph idx="1" type="body"/>
          </p:nvPr>
        </p:nvSpPr>
        <p:spPr>
          <a:xfrm>
            <a:off x="1154954" y="3657600"/>
            <a:ext cx="5084979" cy="13716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71" name="Google Shape;71;p2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5.xml"/><Relationship Id="rId11" Type="http://schemas.openxmlformats.org/officeDocument/2006/relationships/slideLayout" Target="../slideLayouts/slideLayout6.xml"/><Relationship Id="rId22" Type="http://schemas.openxmlformats.org/officeDocument/2006/relationships/slideLayout" Target="../slideLayouts/slideLayout17.xml"/><Relationship Id="rId10" Type="http://schemas.openxmlformats.org/officeDocument/2006/relationships/slideLayout" Target="../slideLayouts/slideLayout5.xml"/><Relationship Id="rId21" Type="http://schemas.openxmlformats.org/officeDocument/2006/relationships/slideLayout" Target="../slideLayouts/slideLayout16.xml"/><Relationship Id="rId13" Type="http://schemas.openxmlformats.org/officeDocument/2006/relationships/slideLayout" Target="../slideLayouts/slideLayout8.xml"/><Relationship Id="rId12" Type="http://schemas.openxmlformats.org/officeDocument/2006/relationships/slideLayout" Target="../slideLayouts/slideLayout7.xml"/><Relationship Id="rId23" Type="http://schemas.openxmlformats.org/officeDocument/2006/relationships/theme" Target="../theme/theme2.xml"/><Relationship Id="rId1" Type="http://schemas.openxmlformats.org/officeDocument/2006/relationships/image" Target="../media/image7.png"/><Relationship Id="rId2" Type="http://schemas.openxmlformats.org/officeDocument/2006/relationships/image" Target="../media/image18.png"/><Relationship Id="rId3" Type="http://schemas.openxmlformats.org/officeDocument/2006/relationships/image" Target="../media/image2.png"/><Relationship Id="rId4" Type="http://schemas.openxmlformats.org/officeDocument/2006/relationships/image" Target="../media/image3.png"/><Relationship Id="rId9" Type="http://schemas.openxmlformats.org/officeDocument/2006/relationships/slideLayout" Target="../slideLayouts/slideLayout4.xml"/><Relationship Id="rId15" Type="http://schemas.openxmlformats.org/officeDocument/2006/relationships/slideLayout" Target="../slideLayouts/slideLayout10.xml"/><Relationship Id="rId14" Type="http://schemas.openxmlformats.org/officeDocument/2006/relationships/slideLayout" Target="../slideLayouts/slideLayout9.xml"/><Relationship Id="rId17" Type="http://schemas.openxmlformats.org/officeDocument/2006/relationships/slideLayout" Target="../slideLayouts/slideLayout12.xml"/><Relationship Id="rId16" Type="http://schemas.openxmlformats.org/officeDocument/2006/relationships/slideLayout" Target="../slideLayouts/slideLayout11.xml"/><Relationship Id="rId5" Type="http://schemas.openxmlformats.org/officeDocument/2006/relationships/image" Target="../media/image1.png"/><Relationship Id="rId19" Type="http://schemas.openxmlformats.org/officeDocument/2006/relationships/slideLayout" Target="../slideLayouts/slideLayout14.xml"/><Relationship Id="rId6" Type="http://schemas.openxmlformats.org/officeDocument/2006/relationships/slideLayout" Target="../slideLayouts/slideLayout1.xml"/><Relationship Id="rId18" Type="http://schemas.openxmlformats.org/officeDocument/2006/relationships/slideLayout" Target="../slideLayouts/slideLayout13.xml"/><Relationship Id="rId7" Type="http://schemas.openxmlformats.org/officeDocument/2006/relationships/slideLayout" Target="../slideLayouts/slideLayout2.xml"/><Relationship Id="rId8"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pic>
        <p:nvPicPr>
          <p:cNvPr id="6" name="Google Shape;6;p16"/>
          <p:cNvPicPr preferRelativeResize="0"/>
          <p:nvPr/>
        </p:nvPicPr>
        <p:blipFill rotWithShape="1">
          <a:blip r:embed="rId2">
            <a:alphaModFix/>
          </a:blip>
          <a:srcRect b="0" l="3613" r="0" t="0"/>
          <a:stretch/>
        </p:blipFill>
        <p:spPr>
          <a:xfrm>
            <a:off x="0" y="2669685"/>
            <a:ext cx="4037012" cy="4188315"/>
          </a:xfrm>
          <a:prstGeom prst="rect">
            <a:avLst/>
          </a:prstGeom>
          <a:noFill/>
          <a:ln>
            <a:noFill/>
          </a:ln>
        </p:spPr>
      </p:pic>
      <p:pic>
        <p:nvPicPr>
          <p:cNvPr id="7" name="Google Shape;7;p16"/>
          <p:cNvPicPr preferRelativeResize="0"/>
          <p:nvPr/>
        </p:nvPicPr>
        <p:blipFill rotWithShape="1">
          <a:blip r:embed="rId3">
            <a:alphaModFix/>
          </a:blip>
          <a:srcRect b="0" l="35640" r="0" t="0"/>
          <a:stretch/>
        </p:blipFill>
        <p:spPr>
          <a:xfrm>
            <a:off x="0" y="2892347"/>
            <a:ext cx="1522412" cy="2365453"/>
          </a:xfrm>
          <a:prstGeom prst="rect">
            <a:avLst/>
          </a:prstGeom>
          <a:noFill/>
          <a:ln>
            <a:noFill/>
          </a:ln>
        </p:spPr>
      </p:pic>
      <p:sp>
        <p:nvSpPr>
          <p:cNvPr id="8" name="Google Shape;8;p16"/>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 name="Google Shape;9;p16"/>
          <p:cNvPicPr preferRelativeResize="0"/>
          <p:nvPr/>
        </p:nvPicPr>
        <p:blipFill rotWithShape="1">
          <a:blip r:embed="rId4">
            <a:alphaModFix/>
          </a:blip>
          <a:srcRect b="0" l="0" r="0" t="28812"/>
          <a:stretch/>
        </p:blipFill>
        <p:spPr>
          <a:xfrm>
            <a:off x="7999412" y="0"/>
            <a:ext cx="1603387" cy="1141407"/>
          </a:xfrm>
          <a:prstGeom prst="rect">
            <a:avLst/>
          </a:prstGeom>
          <a:noFill/>
          <a:ln>
            <a:noFill/>
          </a:ln>
        </p:spPr>
      </p:pic>
      <p:pic>
        <p:nvPicPr>
          <p:cNvPr id="10" name="Google Shape;10;p16"/>
          <p:cNvPicPr preferRelativeResize="0"/>
          <p:nvPr/>
        </p:nvPicPr>
        <p:blipFill rotWithShape="1">
          <a:blip r:embed="rId5">
            <a:alphaModFix/>
          </a:blip>
          <a:srcRect b="23320" l="0" r="0" t="0"/>
          <a:stretch/>
        </p:blipFill>
        <p:spPr>
          <a:xfrm>
            <a:off x="8605878" y="6096000"/>
            <a:ext cx="993734" cy="762000"/>
          </a:xfrm>
          <a:prstGeom prst="rect">
            <a:avLst/>
          </a:prstGeom>
          <a:noFill/>
          <a:ln>
            <a:noFill/>
          </a:ln>
        </p:spPr>
      </p:pic>
      <p:sp>
        <p:nvSpPr>
          <p:cNvPr id="11" name="Google Shape;11;p16"/>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3" name="Google Shape;13;p16"/>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30200" lvl="0" marL="457200" marR="0" rtl="0" algn="l">
              <a:spcBef>
                <a:spcPts val="1000"/>
              </a:spcBef>
              <a:spcAft>
                <a:spcPts val="0"/>
              </a:spcAft>
              <a:buClr>
                <a:srgbClr val="86D1D8"/>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320040" lvl="1" marL="914400" marR="0" rtl="0" algn="l">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309880" lvl="2" marL="1371600" marR="0" rtl="0" algn="l">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299719" lvl="3" marL="1828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299720" lvl="4" marL="22860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299720" lvl="5" marL="27432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299720" lvl="6" marL="32004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299720" lvl="7" marL="36576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299720" lvl="8" marL="4114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4" name="Google Shape;14;p1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5" name="Google Shape;15;p1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6" name="Google Shape;16;p1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 id="2147483661" r:id="rId18"/>
    <p:sldLayoutId id="2147483662" r:id="rId19"/>
    <p:sldLayoutId id="2147483663" r:id="rId20"/>
    <p:sldLayoutId id="2147483664" r:id="rId21"/>
    <p:sldLayoutId id="2147483665"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8.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1.png"/><Relationship Id="rId8"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drive.google.com/file/d/1_A9o1pbUcK8RkdLzGnCytEtTSwfx8sta/view?usp=sharing" TargetMode="External"/><Relationship Id="rId4" Type="http://schemas.openxmlformats.org/officeDocument/2006/relationships/hyperlink" Target="https://drive.google.com/file/d/1_A9o1pbUcK8RkdLzGnCytEtTSwfx8sta/view?usp=sharing" TargetMode="External"/><Relationship Id="rId5" Type="http://schemas.openxmlformats.org/officeDocument/2006/relationships/hyperlink" Target="https://drive.google.com/file/d/1_A9o1pbUcK8RkdLzGnCytEtTSwfx8sta/view?usp=sharing" TargetMode="External"/><Relationship Id="rId6" Type="http://schemas.openxmlformats.org/officeDocument/2006/relationships/hyperlink" Target="https://drive.google.com/file/d/1_A9o1pbUcK8RkdLzGnCytEtTSwfx8sta/view?usp=sharin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drive.google.com/file/d/1_xpfgurGEvSZM7FhRoGrhocibUGo-Gxq/view?usp=sharing" TargetMode="External"/><Relationship Id="rId4" Type="http://schemas.openxmlformats.org/officeDocument/2006/relationships/hyperlink" Target="https://drive.google.com/file/d/1_xpfgurGEvSZM7FhRoGrhocibUGo-Gxq/view?usp=sharing" TargetMode="External"/><Relationship Id="rId5" Type="http://schemas.openxmlformats.org/officeDocument/2006/relationships/hyperlink" Target="https://drive.google.com/file/d/1_xpfgurGEvSZM7FhRoGrhocibUGo-Gxq/view?usp=sharin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drive.google.com/file/d/1r78ttpxFgjykuHmO0TbcU4cpi-Pm6fES/view?usp=sharing" TargetMode="External"/><Relationship Id="rId4" Type="http://schemas.openxmlformats.org/officeDocument/2006/relationships/hyperlink" Target="https://drive.google.com/file/d/1r78ttpxFgjykuHmO0TbcU4cpi-Pm6fES/view?usp=sharing" TargetMode="External"/><Relationship Id="rId5" Type="http://schemas.openxmlformats.org/officeDocument/2006/relationships/hyperlink" Target="https://drive.google.com/file/d/1r78ttpxFgjykuHmO0TbcU4cpi-Pm6fES/view?usp=sharing" TargetMode="External"/><Relationship Id="rId6" Type="http://schemas.openxmlformats.org/officeDocument/2006/relationships/hyperlink" Target="https://drive.google.com/file/d/1r78ttpxFgjykuHmO0TbcU4cpi-Pm6fES/view?usp=sharin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chart" Target="../charts/char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8.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1.png"/><Relationship Id="rId8"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6" name="Shape 146"/>
        <p:cNvGrpSpPr/>
        <p:nvPr/>
      </p:nvGrpSpPr>
      <p:grpSpPr>
        <a:xfrm>
          <a:off x="0" y="0"/>
          <a:ext cx="0" cy="0"/>
          <a:chOff x="0" y="0"/>
          <a:chExt cx="0" cy="0"/>
        </a:xfrm>
      </p:grpSpPr>
      <p:pic>
        <p:nvPicPr>
          <p:cNvPr descr="Angled shot of pen on a graph" id="147" name="Google Shape;147;p1"/>
          <p:cNvPicPr preferRelativeResize="0"/>
          <p:nvPr/>
        </p:nvPicPr>
        <p:blipFill rotWithShape="1">
          <a:blip r:embed="rId4">
            <a:alphaModFix amt="25000"/>
          </a:blip>
          <a:srcRect b="0" l="0" r="0" t="15730"/>
          <a:stretch/>
        </p:blipFill>
        <p:spPr>
          <a:xfrm>
            <a:off x="0" y="10"/>
            <a:ext cx="12191980" cy="6857990"/>
          </a:xfrm>
          <a:prstGeom prst="rect">
            <a:avLst/>
          </a:prstGeom>
          <a:noFill/>
          <a:ln>
            <a:noFill/>
          </a:ln>
        </p:spPr>
      </p:pic>
      <p:sp>
        <p:nvSpPr>
          <p:cNvPr id="148" name="Google Shape;148;p1"/>
          <p:cNvSpPr txBox="1"/>
          <p:nvPr>
            <p:ph type="ctrTitle"/>
          </p:nvPr>
        </p:nvSpPr>
        <p:spPr>
          <a:xfrm>
            <a:off x="1154955" y="0"/>
            <a:ext cx="8825658" cy="332958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2"/>
              </a:buClr>
              <a:buSzPts val="6600"/>
              <a:buFont typeface="Bookman Old Style"/>
              <a:buNone/>
            </a:pPr>
            <a:r>
              <a:rPr lang="en-US" sz="6600">
                <a:latin typeface="Bookman Old Style"/>
                <a:ea typeface="Bookman Old Style"/>
                <a:cs typeface="Bookman Old Style"/>
                <a:sym typeface="Bookman Old Style"/>
              </a:rPr>
              <a:t>OPERATIONS &amp; METRIC ANALYTICS</a:t>
            </a:r>
            <a:endParaRPr sz="6600">
              <a:latin typeface="Bookman Old Style"/>
              <a:ea typeface="Bookman Old Style"/>
              <a:cs typeface="Bookman Old Style"/>
              <a:sym typeface="Bookman Old Style"/>
            </a:endParaRPr>
          </a:p>
        </p:txBody>
      </p:sp>
      <p:sp>
        <p:nvSpPr>
          <p:cNvPr id="149" name="Google Shape;149;p1"/>
          <p:cNvSpPr txBox="1"/>
          <p:nvPr>
            <p:ph idx="1" type="subTitle"/>
          </p:nvPr>
        </p:nvSpPr>
        <p:spPr>
          <a:xfrm>
            <a:off x="1246395" y="3748680"/>
            <a:ext cx="8954880" cy="96346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2880"/>
              <a:buNone/>
            </a:pPr>
            <a:r>
              <a:rPr b="1" lang="en-US" sz="3600">
                <a:latin typeface="Bookman Old Style"/>
                <a:ea typeface="Bookman Old Style"/>
                <a:cs typeface="Bookman Old Style"/>
                <a:sym typeface="Bookman Old Style"/>
              </a:rPr>
              <a:t>PROJECT 3</a:t>
            </a:r>
            <a:endParaRPr b="1" sz="3600">
              <a:latin typeface="Bookman Old Style"/>
              <a:ea typeface="Bookman Old Style"/>
              <a:cs typeface="Bookman Old Style"/>
              <a:sym typeface="Bookman Old Style"/>
            </a:endParaRPr>
          </a:p>
        </p:txBody>
      </p:sp>
      <p:sp>
        <p:nvSpPr>
          <p:cNvPr id="150" name="Google Shape;150;p1"/>
          <p:cNvSpPr txBox="1"/>
          <p:nvPr/>
        </p:nvSpPr>
        <p:spPr>
          <a:xfrm>
            <a:off x="7204075" y="5493385"/>
            <a:ext cx="4479111" cy="963469"/>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US" sz="2000" u="none" cap="none" strike="noStrike">
                <a:solidFill>
                  <a:schemeClr val="lt1"/>
                </a:solidFill>
                <a:latin typeface="Bookman Old Style"/>
                <a:ea typeface="Bookman Old Style"/>
                <a:cs typeface="Bookman Old Style"/>
                <a:sym typeface="Bookman Old Style"/>
              </a:rPr>
              <a:t>NAME – Shalini Pathak </a:t>
            </a:r>
            <a:endParaRPr/>
          </a:p>
          <a:p>
            <a:pPr indent="0" lvl="0" marL="0" marR="0" rtl="0" algn="l">
              <a:lnSpc>
                <a:spcPct val="150000"/>
              </a:lnSpc>
              <a:spcBef>
                <a:spcPts val="0"/>
              </a:spcBef>
              <a:spcAft>
                <a:spcPts val="0"/>
              </a:spcAft>
              <a:buNone/>
            </a:pPr>
            <a:r>
              <a:rPr b="0" i="0" lang="en-US" sz="2000" u="none" cap="none" strike="noStrike">
                <a:solidFill>
                  <a:schemeClr val="lt1"/>
                </a:solidFill>
                <a:latin typeface="Bookman Old Style"/>
                <a:ea typeface="Bookman Old Style"/>
                <a:cs typeface="Bookman Old Style"/>
                <a:sym typeface="Bookman Old Style"/>
              </a:rPr>
              <a:t>TRAINITY – Data Analytics Course</a:t>
            </a:r>
            <a:endParaRPr b="0" i="0" sz="2000" u="none" cap="none" strike="noStrike">
              <a:solidFill>
                <a:schemeClr val="lt1"/>
              </a:solidFill>
              <a:latin typeface="Bookman Old Style"/>
              <a:ea typeface="Bookman Old Style"/>
              <a:cs typeface="Bookman Old Style"/>
              <a:sym typeface="Bookman Old Styl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48"/>
                                        </p:tgtEl>
                                        <p:attrNameLst>
                                          <p:attrName>style.visibility</p:attrName>
                                        </p:attrNameLst>
                                      </p:cBhvr>
                                      <p:to>
                                        <p:strVal val="visible"/>
                                      </p:to>
                                    </p:set>
                                    <p:animEffect filter="fade" transition="in">
                                      <p:cBhvr>
                                        <p:cTn dur="400"/>
                                        <p:tgtEl>
                                          <p:spTgt spid="1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0"/>
          <p:cNvSpPr/>
          <p:nvPr/>
        </p:nvSpPr>
        <p:spPr>
          <a:xfrm>
            <a:off x="828675" y="1413252"/>
            <a:ext cx="8448675" cy="985557"/>
          </a:xfrm>
          <a:prstGeom prst="rect">
            <a:avLst/>
          </a:prstGeom>
          <a:solidFill>
            <a:schemeClr val="accent1">
              <a:alpha val="8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28" name="Google Shape;228;p10"/>
          <p:cNvSpPr txBox="1"/>
          <p:nvPr>
            <p:ph type="title"/>
          </p:nvPr>
        </p:nvSpPr>
        <p:spPr>
          <a:xfrm>
            <a:off x="646111" y="452718"/>
            <a:ext cx="9404723" cy="98555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3200"/>
              <a:buFont typeface="Bookman Old Style"/>
              <a:buNone/>
            </a:pPr>
            <a:r>
              <a:rPr b="1" lang="en-US" sz="3200">
                <a:latin typeface="Bookman Old Style"/>
                <a:ea typeface="Bookman Old Style"/>
                <a:cs typeface="Bookman Old Style"/>
                <a:sym typeface="Bookman Old Style"/>
              </a:rPr>
              <a:t>A) </a:t>
            </a:r>
            <a:r>
              <a:rPr b="1" lang="en-US" sz="3200" u="sng">
                <a:latin typeface="Bookman Old Style"/>
                <a:ea typeface="Bookman Old Style"/>
                <a:cs typeface="Bookman Old Style"/>
                <a:sym typeface="Bookman Old Style"/>
              </a:rPr>
              <a:t>Weekly User Engagement</a:t>
            </a:r>
            <a:endParaRPr b="1" sz="3200" u="sng">
              <a:latin typeface="Bookman Old Style"/>
              <a:ea typeface="Bookman Old Style"/>
              <a:cs typeface="Bookman Old Style"/>
              <a:sym typeface="Bookman Old Style"/>
            </a:endParaRPr>
          </a:p>
        </p:txBody>
      </p:sp>
      <p:sp>
        <p:nvSpPr>
          <p:cNvPr id="229" name="Google Shape;229;p10"/>
          <p:cNvSpPr txBox="1"/>
          <p:nvPr>
            <p:ph idx="1" type="body"/>
          </p:nvPr>
        </p:nvSpPr>
        <p:spPr>
          <a:xfrm>
            <a:off x="935555" y="1513841"/>
            <a:ext cx="8946541" cy="4196116"/>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600"/>
              <a:buNone/>
            </a:pPr>
            <a:r>
              <a:rPr lang="en-US"/>
              <a:t> select extract(week from occurred_at) as `week`, count(distinct user_id) as No_of_users from events group by 1;</a:t>
            </a:r>
            <a:endParaRPr/>
          </a:p>
          <a:p>
            <a:pPr indent="0" lvl="0" marL="0" rtl="0" algn="l">
              <a:spcBef>
                <a:spcPts val="1000"/>
              </a:spcBef>
              <a:spcAft>
                <a:spcPts val="0"/>
              </a:spcAft>
              <a:buSzPts val="1600"/>
              <a:buNone/>
            </a:pPr>
            <a:r>
              <a:t/>
            </a:r>
            <a:endParaRPr/>
          </a:p>
          <a:p>
            <a:pPr indent="0" lvl="0" marL="0" rtl="0" algn="l">
              <a:spcBef>
                <a:spcPts val="1000"/>
              </a:spcBef>
              <a:spcAft>
                <a:spcPts val="0"/>
              </a:spcAft>
              <a:buSzPts val="1600"/>
              <a:buNone/>
            </a:pPr>
            <a:r>
              <a:t/>
            </a:r>
            <a:endParaRPr/>
          </a:p>
        </p:txBody>
      </p:sp>
      <p:grpSp>
        <p:nvGrpSpPr>
          <p:cNvPr id="230" name="Google Shape;230;p10"/>
          <p:cNvGrpSpPr/>
          <p:nvPr/>
        </p:nvGrpSpPr>
        <p:grpSpPr>
          <a:xfrm>
            <a:off x="935555" y="2739733"/>
            <a:ext cx="2093396" cy="3737268"/>
            <a:chOff x="1507055" y="2834982"/>
            <a:chExt cx="1320026" cy="3787095"/>
          </a:xfrm>
        </p:grpSpPr>
        <p:pic>
          <p:nvPicPr>
            <p:cNvPr id="231" name="Google Shape;231;p10"/>
            <p:cNvPicPr preferRelativeResize="0"/>
            <p:nvPr/>
          </p:nvPicPr>
          <p:blipFill rotWithShape="1">
            <a:blip r:embed="rId3">
              <a:alphaModFix/>
            </a:blip>
            <a:srcRect b="0" l="16833" r="0" t="0"/>
            <a:stretch/>
          </p:blipFill>
          <p:spPr>
            <a:xfrm>
              <a:off x="1507055" y="2834982"/>
              <a:ext cx="1320026" cy="3355293"/>
            </a:xfrm>
            <a:prstGeom prst="rect">
              <a:avLst/>
            </a:prstGeom>
            <a:noFill/>
            <a:ln>
              <a:noFill/>
            </a:ln>
          </p:spPr>
        </p:pic>
        <p:pic>
          <p:nvPicPr>
            <p:cNvPr id="232" name="Google Shape;232;p10"/>
            <p:cNvPicPr preferRelativeResize="0"/>
            <p:nvPr/>
          </p:nvPicPr>
          <p:blipFill rotWithShape="1">
            <a:blip r:embed="rId4">
              <a:alphaModFix/>
            </a:blip>
            <a:srcRect b="0" l="0" r="0" t="0"/>
            <a:stretch/>
          </p:blipFill>
          <p:spPr>
            <a:xfrm>
              <a:off x="1507055" y="6190275"/>
              <a:ext cx="1317741" cy="431802"/>
            </a:xfrm>
            <a:prstGeom prst="rect">
              <a:avLst/>
            </a:prstGeom>
            <a:noFill/>
            <a:ln>
              <a:noFill/>
            </a:ln>
          </p:spPr>
        </p:pic>
      </p:grpSp>
      <p:sp>
        <p:nvSpPr>
          <p:cNvPr id="233" name="Google Shape;233;p10"/>
          <p:cNvSpPr txBox="1"/>
          <p:nvPr/>
        </p:nvSpPr>
        <p:spPr>
          <a:xfrm>
            <a:off x="3579495" y="2639192"/>
            <a:ext cx="7429499" cy="31085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Bookman Old Style"/>
                <a:ea typeface="Bookman Old Style"/>
                <a:cs typeface="Bookman Old Style"/>
                <a:sym typeface="Bookman Old Style"/>
              </a:rPr>
              <a:t>STEP :-</a:t>
            </a:r>
            <a:endParaRPr/>
          </a:p>
          <a:p>
            <a:pPr indent="0" lvl="0" marL="0" marR="0" rtl="0" algn="l">
              <a:spcBef>
                <a:spcPts val="0"/>
              </a:spcBef>
              <a:spcAft>
                <a:spcPts val="0"/>
              </a:spcAft>
              <a:buNone/>
            </a:pPr>
            <a:r>
              <a:t/>
            </a:r>
            <a:endParaRPr b="1" sz="1800">
              <a:solidFill>
                <a:schemeClr val="lt1"/>
              </a:solidFill>
              <a:latin typeface="Bookman Old Style"/>
              <a:ea typeface="Bookman Old Style"/>
              <a:cs typeface="Bookman Old Style"/>
              <a:sym typeface="Bookman Old Style"/>
            </a:endParaRPr>
          </a:p>
          <a:p>
            <a:pPr indent="-285750" lvl="0" marL="285750" marR="0" rtl="0" algn="l">
              <a:spcBef>
                <a:spcPts val="0"/>
              </a:spcBef>
              <a:spcAft>
                <a:spcPts val="0"/>
              </a:spcAft>
              <a:buClr>
                <a:schemeClr val="lt1"/>
              </a:buClr>
              <a:buSzPts val="2000"/>
              <a:buFont typeface="Arial"/>
              <a:buChar char="•"/>
            </a:pPr>
            <a:r>
              <a:rPr lang="en-US" sz="2000">
                <a:solidFill>
                  <a:schemeClr val="lt1"/>
                </a:solidFill>
                <a:latin typeface="Bookman Old Style"/>
                <a:ea typeface="Bookman Old Style"/>
                <a:cs typeface="Bookman Old Style"/>
                <a:sym typeface="Bookman Old Style"/>
              </a:rPr>
              <a:t>To know the weekly user engagement we need to extract week and count distinct userid.</a:t>
            </a:r>
            <a:endParaRPr/>
          </a:p>
          <a:p>
            <a:pPr indent="-285750" lvl="0" marL="285750" marR="0" rtl="0" algn="l">
              <a:spcBef>
                <a:spcPts val="0"/>
              </a:spcBef>
              <a:spcAft>
                <a:spcPts val="0"/>
              </a:spcAft>
              <a:buClr>
                <a:schemeClr val="lt1"/>
              </a:buClr>
              <a:buSzPts val="2000"/>
              <a:buFont typeface="Arial"/>
              <a:buChar char="•"/>
            </a:pPr>
            <a:r>
              <a:rPr lang="en-US" sz="2000">
                <a:solidFill>
                  <a:schemeClr val="lt1"/>
                </a:solidFill>
                <a:latin typeface="Bookman Old Style"/>
                <a:ea typeface="Bookman Old Style"/>
                <a:cs typeface="Bookman Old Style"/>
                <a:sym typeface="Bookman Old Style"/>
              </a:rPr>
              <a:t>We will use extract function for week (week from occurred_at).</a:t>
            </a:r>
            <a:endParaRPr/>
          </a:p>
          <a:p>
            <a:pPr indent="-285750" lvl="0" marL="285750" marR="0" rtl="0" algn="l">
              <a:spcBef>
                <a:spcPts val="0"/>
              </a:spcBef>
              <a:spcAft>
                <a:spcPts val="0"/>
              </a:spcAft>
              <a:buClr>
                <a:schemeClr val="lt1"/>
              </a:buClr>
              <a:buSzPts val="2000"/>
              <a:buFont typeface="Arial"/>
              <a:buChar char="•"/>
            </a:pPr>
            <a:r>
              <a:rPr lang="en-US" sz="2000">
                <a:solidFill>
                  <a:schemeClr val="lt1"/>
                </a:solidFill>
                <a:latin typeface="Bookman Old Style"/>
                <a:ea typeface="Bookman Old Style"/>
                <a:cs typeface="Bookman Old Style"/>
                <a:sym typeface="Bookman Old Style"/>
              </a:rPr>
              <a:t>Now count unique user id (distinct_user_id) from events table.</a:t>
            </a:r>
            <a:endParaRPr/>
          </a:p>
          <a:p>
            <a:pPr indent="-285750" lvl="0" marL="285750" marR="0" rtl="0" algn="l">
              <a:spcBef>
                <a:spcPts val="0"/>
              </a:spcBef>
              <a:spcAft>
                <a:spcPts val="0"/>
              </a:spcAft>
              <a:buClr>
                <a:schemeClr val="lt1"/>
              </a:buClr>
              <a:buSzPts val="2000"/>
              <a:buFont typeface="Arial"/>
              <a:buChar char="•"/>
            </a:pPr>
            <a:r>
              <a:rPr lang="en-US" sz="2000">
                <a:solidFill>
                  <a:schemeClr val="lt1"/>
                </a:solidFill>
                <a:latin typeface="Bookman Old Style"/>
                <a:ea typeface="Bookman Old Style"/>
                <a:cs typeface="Bookman Old Style"/>
                <a:sym typeface="Bookman Old Style"/>
              </a:rPr>
              <a:t>Use group by function to group the result by week.</a:t>
            </a:r>
            <a:endParaRPr/>
          </a:p>
          <a:p>
            <a:pPr indent="0" lvl="0" marL="0" marR="0" rtl="0" algn="l">
              <a:spcBef>
                <a:spcPts val="0"/>
              </a:spcBef>
              <a:spcAft>
                <a:spcPts val="0"/>
              </a:spcAft>
              <a:buNone/>
            </a:pPr>
            <a:r>
              <a:rPr lang="en-US" sz="2000">
                <a:solidFill>
                  <a:schemeClr val="lt1"/>
                </a:solidFill>
                <a:latin typeface="Bookman Old Style"/>
                <a:ea typeface="Bookman Old Style"/>
                <a:cs typeface="Bookman Old Style"/>
                <a:sym typeface="Bookman Old Style"/>
              </a:rPr>
              <a:t> </a:t>
            </a:r>
            <a:endParaRPr sz="1800">
              <a:solidFill>
                <a:schemeClr val="lt1"/>
              </a:solidFill>
              <a:latin typeface="Bookman Old Style"/>
              <a:ea typeface="Bookman Old Style"/>
              <a:cs typeface="Bookman Old Style"/>
              <a:sym typeface="Bookman Old Styl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7" name="Shape 237"/>
        <p:cNvGrpSpPr/>
        <p:nvPr/>
      </p:nvGrpSpPr>
      <p:grpSpPr>
        <a:xfrm>
          <a:off x="0" y="0"/>
          <a:ext cx="0" cy="0"/>
          <a:chOff x="0" y="0"/>
          <a:chExt cx="0" cy="0"/>
        </a:xfrm>
      </p:grpSpPr>
      <p:pic>
        <p:nvPicPr>
          <p:cNvPr id="238" name="Google Shape;238;p11"/>
          <p:cNvPicPr preferRelativeResize="0"/>
          <p:nvPr/>
        </p:nvPicPr>
        <p:blipFill rotWithShape="1">
          <a:blip r:embed="rId4">
            <a:alphaModFix/>
          </a:blip>
          <a:srcRect b="0" l="3613" r="0" t="0"/>
          <a:stretch/>
        </p:blipFill>
        <p:spPr>
          <a:xfrm>
            <a:off x="0" y="2669685"/>
            <a:ext cx="4037012" cy="4188315"/>
          </a:xfrm>
          <a:prstGeom prst="rect">
            <a:avLst/>
          </a:prstGeom>
          <a:noFill/>
          <a:ln>
            <a:noFill/>
          </a:ln>
        </p:spPr>
      </p:pic>
      <p:pic>
        <p:nvPicPr>
          <p:cNvPr id="239" name="Google Shape;239;p11"/>
          <p:cNvPicPr preferRelativeResize="0"/>
          <p:nvPr/>
        </p:nvPicPr>
        <p:blipFill rotWithShape="1">
          <a:blip r:embed="rId5">
            <a:alphaModFix/>
          </a:blip>
          <a:srcRect b="0" l="35640" r="0" t="0"/>
          <a:stretch/>
        </p:blipFill>
        <p:spPr>
          <a:xfrm>
            <a:off x="0" y="2892347"/>
            <a:ext cx="1522412" cy="2365453"/>
          </a:xfrm>
          <a:prstGeom prst="rect">
            <a:avLst/>
          </a:prstGeom>
          <a:noFill/>
          <a:ln>
            <a:noFill/>
          </a:ln>
        </p:spPr>
      </p:pic>
      <p:sp>
        <p:nvSpPr>
          <p:cNvPr id="240" name="Google Shape;240;p11"/>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241" name="Google Shape;241;p11"/>
          <p:cNvPicPr preferRelativeResize="0"/>
          <p:nvPr/>
        </p:nvPicPr>
        <p:blipFill rotWithShape="1">
          <a:blip r:embed="rId6">
            <a:alphaModFix/>
          </a:blip>
          <a:srcRect b="0" l="0" r="0" t="28812"/>
          <a:stretch/>
        </p:blipFill>
        <p:spPr>
          <a:xfrm>
            <a:off x="7999412" y="0"/>
            <a:ext cx="1603387" cy="1141407"/>
          </a:xfrm>
          <a:prstGeom prst="rect">
            <a:avLst/>
          </a:prstGeom>
          <a:noFill/>
          <a:ln>
            <a:noFill/>
          </a:ln>
        </p:spPr>
      </p:pic>
      <p:pic>
        <p:nvPicPr>
          <p:cNvPr id="242" name="Google Shape;242;p11"/>
          <p:cNvPicPr preferRelativeResize="0"/>
          <p:nvPr/>
        </p:nvPicPr>
        <p:blipFill rotWithShape="1">
          <a:blip r:embed="rId7">
            <a:alphaModFix/>
          </a:blip>
          <a:srcRect b="23320" l="0" r="0" t="0"/>
          <a:stretch/>
        </p:blipFill>
        <p:spPr>
          <a:xfrm>
            <a:off x="8605878" y="6096000"/>
            <a:ext cx="993734" cy="762000"/>
          </a:xfrm>
          <a:prstGeom prst="rect">
            <a:avLst/>
          </a:prstGeom>
          <a:noFill/>
          <a:ln>
            <a:noFill/>
          </a:ln>
        </p:spPr>
      </p:pic>
      <p:sp>
        <p:nvSpPr>
          <p:cNvPr id="243" name="Google Shape;243;p1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44" name="Google Shape;244;p11"/>
          <p:cNvSpPr/>
          <p:nvPr/>
        </p:nvSpPr>
        <p:spPr>
          <a:xfrm>
            <a:off x="477012" y="480060"/>
            <a:ext cx="11237976" cy="589788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descr="A graph of a user engagement&#10;&#10;Description automatically generated" id="245" name="Google Shape;245;p11"/>
          <p:cNvPicPr preferRelativeResize="0"/>
          <p:nvPr>
            <p:ph idx="1" type="body"/>
          </p:nvPr>
        </p:nvPicPr>
        <p:blipFill rotWithShape="1">
          <a:blip r:embed="rId8">
            <a:alphaModFix/>
          </a:blip>
          <a:srcRect b="0" l="0" r="0" t="0"/>
          <a:stretch/>
        </p:blipFill>
        <p:spPr>
          <a:xfrm>
            <a:off x="643467" y="648209"/>
            <a:ext cx="10905066" cy="5561582"/>
          </a:xfrm>
          <a:prstGeom prst="rect">
            <a:avLst/>
          </a:prstGeom>
          <a:noFill/>
          <a:ln>
            <a:noFill/>
          </a:ln>
        </p:spPr>
      </p:pic>
      <p:sp>
        <p:nvSpPr>
          <p:cNvPr id="246" name="Google Shape;246;p1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12"/>
          <p:cNvSpPr/>
          <p:nvPr/>
        </p:nvSpPr>
        <p:spPr>
          <a:xfrm>
            <a:off x="304800" y="1457325"/>
            <a:ext cx="4819650" cy="3619500"/>
          </a:xfrm>
          <a:prstGeom prst="rect">
            <a:avLst/>
          </a:prstGeom>
          <a:solidFill>
            <a:schemeClr val="accent1">
              <a:alpha val="8862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52" name="Google Shape;252;p12"/>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3200"/>
              <a:buFont typeface="Bookman Old Style"/>
              <a:buNone/>
            </a:pPr>
            <a:r>
              <a:rPr b="1" lang="en-US" sz="3200" u="sng">
                <a:latin typeface="Bookman Old Style"/>
                <a:ea typeface="Bookman Old Style"/>
                <a:cs typeface="Bookman Old Style"/>
                <a:sym typeface="Bookman Old Style"/>
              </a:rPr>
              <a:t>B) User Growth Analysis</a:t>
            </a:r>
            <a:endParaRPr b="1" sz="3200" u="sng">
              <a:latin typeface="Bookman Old Style"/>
              <a:ea typeface="Bookman Old Style"/>
              <a:cs typeface="Bookman Old Style"/>
              <a:sym typeface="Bookman Old Style"/>
            </a:endParaRPr>
          </a:p>
        </p:txBody>
      </p:sp>
      <p:sp>
        <p:nvSpPr>
          <p:cNvPr id="253" name="Google Shape;253;p12"/>
          <p:cNvSpPr txBox="1"/>
          <p:nvPr>
            <p:ph idx="1" type="body"/>
          </p:nvPr>
        </p:nvSpPr>
        <p:spPr>
          <a:xfrm>
            <a:off x="427037" y="1554816"/>
            <a:ext cx="9202738" cy="5031441"/>
          </a:xfrm>
          <a:prstGeom prst="rect">
            <a:avLst/>
          </a:prstGeom>
          <a:noFill/>
          <a:ln>
            <a:noFill/>
          </a:ln>
        </p:spPr>
        <p:txBody>
          <a:bodyPr anchorCtr="0" anchor="t" bIns="45700" lIns="91425" spcFirstLastPara="1" rIns="91425" wrap="square" tIns="45700">
            <a:normAutofit fontScale="62500" lnSpcReduction="20000"/>
          </a:bodyPr>
          <a:lstStyle/>
          <a:p>
            <a:pPr indent="0" lvl="0" marL="0" rtl="0" algn="l">
              <a:spcBef>
                <a:spcPts val="0"/>
              </a:spcBef>
              <a:spcAft>
                <a:spcPts val="0"/>
              </a:spcAft>
              <a:buSzPct val="80000"/>
              <a:buNone/>
            </a:pPr>
            <a:r>
              <a:rPr lang="en-US" sz="2200"/>
              <a:t>select Year_Number, Week_Number, </a:t>
            </a:r>
            <a:endParaRPr/>
          </a:p>
          <a:p>
            <a:pPr indent="0" lvl="0" marL="0" rtl="0" algn="l">
              <a:spcBef>
                <a:spcPts val="1000"/>
              </a:spcBef>
              <a:spcAft>
                <a:spcPts val="0"/>
              </a:spcAft>
              <a:buSzPct val="80000"/>
              <a:buNone/>
            </a:pPr>
            <a:r>
              <a:rPr lang="en-US" sz="2200"/>
              <a:t>No_of_users ,sum(No_of_users) over</a:t>
            </a:r>
            <a:endParaRPr/>
          </a:p>
          <a:p>
            <a:pPr indent="0" lvl="0" marL="0" rtl="0" algn="l">
              <a:spcBef>
                <a:spcPts val="1000"/>
              </a:spcBef>
              <a:spcAft>
                <a:spcPts val="0"/>
              </a:spcAft>
              <a:buSzPct val="80000"/>
              <a:buNone/>
            </a:pPr>
            <a:r>
              <a:rPr lang="en-US" sz="2200"/>
              <a:t>(order by Year_Number,Week_Number rows</a:t>
            </a:r>
            <a:endParaRPr/>
          </a:p>
          <a:p>
            <a:pPr indent="0" lvl="0" marL="0" rtl="0" algn="l">
              <a:spcBef>
                <a:spcPts val="1000"/>
              </a:spcBef>
              <a:spcAft>
                <a:spcPts val="0"/>
              </a:spcAft>
              <a:buSzPct val="80000"/>
              <a:buNone/>
            </a:pPr>
            <a:r>
              <a:rPr lang="en-US" sz="2200"/>
              <a:t>between unbounded preceding and current row ) </a:t>
            </a:r>
            <a:endParaRPr/>
          </a:p>
          <a:p>
            <a:pPr indent="0" lvl="0" marL="0" rtl="0" algn="l">
              <a:spcBef>
                <a:spcPts val="1000"/>
              </a:spcBef>
              <a:spcAft>
                <a:spcPts val="0"/>
              </a:spcAft>
              <a:buSzPct val="80000"/>
              <a:buNone/>
            </a:pPr>
            <a:r>
              <a:rPr lang="en-US" sz="2200"/>
              <a:t>as cumulative_no_of_users from</a:t>
            </a:r>
            <a:endParaRPr/>
          </a:p>
          <a:p>
            <a:pPr indent="0" lvl="0" marL="0" rtl="0" algn="l">
              <a:spcBef>
                <a:spcPts val="1000"/>
              </a:spcBef>
              <a:spcAft>
                <a:spcPts val="0"/>
              </a:spcAft>
              <a:buSzPct val="80000"/>
              <a:buNone/>
            </a:pPr>
            <a:r>
              <a:rPr lang="en-US" sz="2200"/>
              <a:t>(select extract(year from u.activated_at)</a:t>
            </a:r>
            <a:endParaRPr/>
          </a:p>
          <a:p>
            <a:pPr indent="0" lvl="0" marL="0" rtl="0" algn="l">
              <a:spcBef>
                <a:spcPts val="1000"/>
              </a:spcBef>
              <a:spcAft>
                <a:spcPts val="0"/>
              </a:spcAft>
              <a:buSzPct val="80000"/>
              <a:buNone/>
            </a:pPr>
            <a:r>
              <a:rPr lang="en-US" sz="2200"/>
              <a:t>as Year_Number ,extract(week from u.activated_at)</a:t>
            </a:r>
            <a:endParaRPr/>
          </a:p>
          <a:p>
            <a:pPr indent="0" lvl="0" marL="0" rtl="0" algn="l">
              <a:spcBef>
                <a:spcPts val="1000"/>
              </a:spcBef>
              <a:spcAft>
                <a:spcPts val="0"/>
              </a:spcAft>
              <a:buSzPct val="80000"/>
              <a:buNone/>
            </a:pPr>
            <a:r>
              <a:rPr lang="en-US" sz="2200"/>
              <a:t>as Week_Number , count(distinct user_id)</a:t>
            </a:r>
            <a:endParaRPr/>
          </a:p>
          <a:p>
            <a:pPr indent="0" lvl="0" marL="0" rtl="0" algn="l">
              <a:spcBef>
                <a:spcPts val="1000"/>
              </a:spcBef>
              <a:spcAft>
                <a:spcPts val="0"/>
              </a:spcAft>
              <a:buSzPct val="80000"/>
              <a:buNone/>
            </a:pPr>
            <a:r>
              <a:rPr lang="en-US" sz="2200"/>
              <a:t>as No_of_users from users u </a:t>
            </a:r>
            <a:endParaRPr/>
          </a:p>
          <a:p>
            <a:pPr indent="0" lvl="0" marL="0" rtl="0" algn="l">
              <a:spcBef>
                <a:spcPts val="1000"/>
              </a:spcBef>
              <a:spcAft>
                <a:spcPts val="0"/>
              </a:spcAft>
              <a:buSzPct val="80000"/>
              <a:buNone/>
            </a:pPr>
            <a:r>
              <a:rPr lang="en-US" sz="2200"/>
              <a:t>group by Year_Number,Week_Number</a:t>
            </a:r>
            <a:endParaRPr sz="2200"/>
          </a:p>
          <a:p>
            <a:pPr indent="0" lvl="0" marL="0" rtl="0" algn="l">
              <a:spcBef>
                <a:spcPts val="1000"/>
              </a:spcBef>
              <a:spcAft>
                <a:spcPts val="0"/>
              </a:spcAft>
              <a:buSzPct val="80000"/>
              <a:buNone/>
            </a:pPr>
            <a:r>
              <a:rPr lang="en-US" sz="2200"/>
              <a:t>order by Year_Number,Week_Number) u;</a:t>
            </a:r>
            <a:endParaRPr/>
          </a:p>
          <a:p>
            <a:pPr indent="0" lvl="0" marL="0" rtl="0" algn="l">
              <a:spcBef>
                <a:spcPts val="1000"/>
              </a:spcBef>
              <a:spcAft>
                <a:spcPts val="0"/>
              </a:spcAft>
              <a:buSzPct val="80000"/>
              <a:buNone/>
            </a:pPr>
            <a:r>
              <a:t/>
            </a:r>
            <a:endParaRPr sz="2200"/>
          </a:p>
          <a:p>
            <a:pPr indent="0" lvl="0" marL="0" rtl="0" algn="l">
              <a:spcBef>
                <a:spcPts val="1000"/>
              </a:spcBef>
              <a:spcAft>
                <a:spcPts val="0"/>
              </a:spcAft>
              <a:buSzPct val="80000"/>
              <a:buNone/>
            </a:pPr>
            <a:r>
              <a:t/>
            </a:r>
            <a:endParaRPr sz="1600" u="sng">
              <a:solidFill>
                <a:schemeClr val="hlink"/>
              </a:solidFill>
              <a:hlinkClick r:id="rId3"/>
            </a:endParaRPr>
          </a:p>
          <a:p>
            <a:pPr indent="0" lvl="0" marL="0" rtl="0" algn="l">
              <a:spcBef>
                <a:spcPts val="1000"/>
              </a:spcBef>
              <a:spcAft>
                <a:spcPts val="0"/>
              </a:spcAft>
              <a:buSzPct val="80000"/>
              <a:buNone/>
            </a:pPr>
            <a:r>
              <a:rPr lang="en-US" sz="2900" u="sng">
                <a:solidFill>
                  <a:schemeClr val="hlink"/>
                </a:solidFill>
                <a:hlinkClick r:id="rId4"/>
              </a:rPr>
              <a:t>https://drive.google.com/file</a:t>
            </a:r>
            <a:endParaRPr/>
          </a:p>
          <a:p>
            <a:pPr indent="0" lvl="0" marL="0" rtl="0" algn="l">
              <a:spcBef>
                <a:spcPts val="1000"/>
              </a:spcBef>
              <a:spcAft>
                <a:spcPts val="0"/>
              </a:spcAft>
              <a:buSzPct val="80000"/>
              <a:buNone/>
            </a:pPr>
            <a:r>
              <a:rPr lang="en-US" sz="2900" u="sng">
                <a:solidFill>
                  <a:schemeClr val="hlink"/>
                </a:solidFill>
                <a:hlinkClick r:id="rId5"/>
              </a:rPr>
              <a:t>/d/1_A9o1pbUcK8RkdLzGnC</a:t>
            </a:r>
            <a:endParaRPr/>
          </a:p>
          <a:p>
            <a:pPr indent="0" lvl="0" marL="0" rtl="0" algn="l">
              <a:spcBef>
                <a:spcPts val="1000"/>
              </a:spcBef>
              <a:spcAft>
                <a:spcPts val="0"/>
              </a:spcAft>
              <a:buSzPct val="80000"/>
              <a:buNone/>
            </a:pPr>
            <a:r>
              <a:rPr lang="en-US" sz="2900" u="sng">
                <a:solidFill>
                  <a:schemeClr val="hlink"/>
                </a:solidFill>
                <a:hlinkClick r:id="rId6"/>
              </a:rPr>
              <a:t>ytEtTSwfx8sta/view?usp=sharing</a:t>
            </a:r>
            <a:endParaRPr sz="2900"/>
          </a:p>
          <a:p>
            <a:pPr indent="0" lvl="0" marL="0" rtl="0" algn="l">
              <a:spcBef>
                <a:spcPts val="1000"/>
              </a:spcBef>
              <a:spcAft>
                <a:spcPts val="0"/>
              </a:spcAft>
              <a:buSzPct val="80000"/>
              <a:buNone/>
            </a:pPr>
            <a:r>
              <a:t/>
            </a:r>
            <a:endParaRPr/>
          </a:p>
        </p:txBody>
      </p:sp>
      <p:sp>
        <p:nvSpPr>
          <p:cNvPr id="254" name="Google Shape;254;p12"/>
          <p:cNvSpPr txBox="1"/>
          <p:nvPr/>
        </p:nvSpPr>
        <p:spPr>
          <a:xfrm>
            <a:off x="5343524" y="1219200"/>
            <a:ext cx="6543676" cy="46474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Bookman Old Style"/>
                <a:ea typeface="Bookman Old Style"/>
                <a:cs typeface="Bookman Old Style"/>
                <a:sym typeface="Bookman Old Style"/>
              </a:rPr>
              <a:t>STEPS :-</a:t>
            </a:r>
            <a:endParaRPr/>
          </a:p>
          <a:p>
            <a:pPr indent="0" lvl="0" marL="0" marR="0" rtl="0" algn="l">
              <a:spcBef>
                <a:spcPts val="0"/>
              </a:spcBef>
              <a:spcAft>
                <a:spcPts val="0"/>
              </a:spcAft>
              <a:buNone/>
            </a:pPr>
            <a:r>
              <a:t/>
            </a:r>
            <a:endParaRPr b="1" sz="1800">
              <a:solidFill>
                <a:schemeClr val="lt1"/>
              </a:solidFill>
              <a:latin typeface="Bookman Old Style"/>
              <a:ea typeface="Bookman Old Style"/>
              <a:cs typeface="Bookman Old Style"/>
              <a:sym typeface="Bookman Old Style"/>
            </a:endParaRPr>
          </a:p>
          <a:p>
            <a:pPr indent="-342900" lvl="0" marL="342900" marR="0" rtl="0" algn="l">
              <a:spcBef>
                <a:spcPts val="0"/>
              </a:spcBef>
              <a:spcAft>
                <a:spcPts val="0"/>
              </a:spcAft>
              <a:buClr>
                <a:schemeClr val="lt1"/>
              </a:buClr>
              <a:buSzPts val="2000"/>
              <a:buFont typeface="Arial"/>
              <a:buChar char="•"/>
            </a:pPr>
            <a:r>
              <a:rPr lang="en-US" sz="2000">
                <a:solidFill>
                  <a:schemeClr val="lt1"/>
                </a:solidFill>
                <a:latin typeface="Bookman Old Style"/>
                <a:ea typeface="Bookman Old Style"/>
                <a:cs typeface="Bookman Old Style"/>
                <a:sym typeface="Bookman Old Style"/>
              </a:rPr>
              <a:t>To find the user growth over time, we need to extract the year and week from activated_at column and then sum the current and preceding value of user count to find the cumulative number of users.</a:t>
            </a:r>
            <a:endParaRPr/>
          </a:p>
          <a:p>
            <a:pPr indent="-342900" lvl="0" marL="342900" marR="0" rtl="0" algn="l">
              <a:spcBef>
                <a:spcPts val="0"/>
              </a:spcBef>
              <a:spcAft>
                <a:spcPts val="0"/>
              </a:spcAft>
              <a:buClr>
                <a:schemeClr val="lt1"/>
              </a:buClr>
              <a:buSzPts val="2000"/>
              <a:buFont typeface="Arial"/>
              <a:buChar char="•"/>
            </a:pPr>
            <a:r>
              <a:rPr lang="en-US" sz="2000">
                <a:solidFill>
                  <a:schemeClr val="lt1"/>
                </a:solidFill>
                <a:latin typeface="Bookman Old Style"/>
                <a:ea typeface="Bookman Old Style"/>
                <a:cs typeface="Bookman Old Style"/>
                <a:sym typeface="Bookman Old Style"/>
              </a:rPr>
              <a:t>We will extract year and week from activated_at and will count unique users using count(distinct user_id).</a:t>
            </a:r>
            <a:endParaRPr/>
          </a:p>
          <a:p>
            <a:pPr indent="-342900" lvl="0" marL="342900" marR="0" rtl="0" algn="l">
              <a:spcBef>
                <a:spcPts val="0"/>
              </a:spcBef>
              <a:spcAft>
                <a:spcPts val="0"/>
              </a:spcAft>
              <a:buClr>
                <a:schemeClr val="lt1"/>
              </a:buClr>
              <a:buSzPts val="2000"/>
              <a:buFont typeface="Arial"/>
              <a:buChar char="•"/>
            </a:pPr>
            <a:r>
              <a:rPr lang="en-US" sz="2000">
                <a:solidFill>
                  <a:schemeClr val="lt1"/>
                </a:solidFill>
                <a:latin typeface="Bookman Old Style"/>
                <a:ea typeface="Bookman Old Style"/>
                <a:cs typeface="Bookman Old Style"/>
                <a:sym typeface="Bookman Old Style"/>
              </a:rPr>
              <a:t>We will then find sum of the count of distinct users over current and preceding row using window functions.</a:t>
            </a:r>
            <a:endParaRPr/>
          </a:p>
          <a:p>
            <a:pPr indent="-342900" lvl="0" marL="342900" marR="0" rtl="0" algn="l">
              <a:spcBef>
                <a:spcPts val="0"/>
              </a:spcBef>
              <a:spcAft>
                <a:spcPts val="0"/>
              </a:spcAft>
              <a:buClr>
                <a:schemeClr val="lt1"/>
              </a:buClr>
              <a:buSzPts val="2000"/>
              <a:buFont typeface="Arial"/>
              <a:buChar char="•"/>
            </a:pPr>
            <a:r>
              <a:rPr lang="en-US" sz="2000">
                <a:solidFill>
                  <a:schemeClr val="lt1"/>
                </a:solidFill>
                <a:latin typeface="Bookman Old Style"/>
                <a:ea typeface="Bookman Old Style"/>
                <a:cs typeface="Bookman Old Style"/>
                <a:sym typeface="Bookman Old Style"/>
              </a:rPr>
              <a:t>We will finally group and order the result by year number and week number.</a:t>
            </a:r>
            <a:endParaRPr sz="2000">
              <a:solidFill>
                <a:schemeClr val="lt1"/>
              </a:solidFill>
              <a:latin typeface="Bookman Old Style"/>
              <a:ea typeface="Bookman Old Style"/>
              <a:cs typeface="Bookman Old Style"/>
              <a:sym typeface="Bookman Old Styl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13"/>
          <p:cNvSpPr/>
          <p:nvPr/>
        </p:nvSpPr>
        <p:spPr>
          <a:xfrm>
            <a:off x="646111" y="1381760"/>
            <a:ext cx="5094289" cy="4094480"/>
          </a:xfrm>
          <a:prstGeom prst="rect">
            <a:avLst/>
          </a:prstGeom>
          <a:solidFill>
            <a:schemeClr val="accent1">
              <a:alpha val="7686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60" name="Google Shape;260;p13"/>
          <p:cNvSpPr txBox="1"/>
          <p:nvPr>
            <p:ph type="title"/>
          </p:nvPr>
        </p:nvSpPr>
        <p:spPr>
          <a:xfrm>
            <a:off x="646111" y="452718"/>
            <a:ext cx="9404723" cy="116272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3200"/>
              <a:buFont typeface="Century Gothic"/>
              <a:buNone/>
            </a:pPr>
            <a:r>
              <a:rPr b="1" lang="en-US" sz="3200" u="sng">
                <a:solidFill>
                  <a:schemeClr val="lt1"/>
                </a:solidFill>
              </a:rPr>
              <a:t>C) </a:t>
            </a:r>
            <a:r>
              <a:rPr b="1" i="0" lang="en-US" sz="3200" u="sng">
                <a:solidFill>
                  <a:schemeClr val="lt1"/>
                </a:solidFill>
                <a:latin typeface="Manrope"/>
                <a:ea typeface="Manrope"/>
                <a:cs typeface="Manrope"/>
                <a:sym typeface="Manrope"/>
              </a:rPr>
              <a:t>Weekly Retention Analysis:</a:t>
            </a:r>
            <a:endParaRPr b="1" sz="3200" u="sng">
              <a:solidFill>
                <a:schemeClr val="lt1"/>
              </a:solidFill>
            </a:endParaRPr>
          </a:p>
        </p:txBody>
      </p:sp>
      <p:sp>
        <p:nvSpPr>
          <p:cNvPr id="261" name="Google Shape;261;p13"/>
          <p:cNvSpPr txBox="1"/>
          <p:nvPr>
            <p:ph idx="1" type="body"/>
          </p:nvPr>
        </p:nvSpPr>
        <p:spPr>
          <a:xfrm>
            <a:off x="727392" y="1397000"/>
            <a:ext cx="8946541" cy="5389880"/>
          </a:xfrm>
          <a:prstGeom prst="rect">
            <a:avLst/>
          </a:prstGeom>
          <a:noFill/>
          <a:ln>
            <a:noFill/>
          </a:ln>
        </p:spPr>
        <p:txBody>
          <a:bodyPr anchorCtr="0" anchor="t" bIns="45700" lIns="91425" spcFirstLastPara="1" rIns="91425" wrap="square" tIns="45700">
            <a:normAutofit fontScale="40000" lnSpcReduction="20000"/>
          </a:bodyPr>
          <a:lstStyle/>
          <a:p>
            <a:pPr indent="0" lvl="0" marL="0" rtl="0" algn="l">
              <a:spcBef>
                <a:spcPts val="0"/>
              </a:spcBef>
              <a:spcAft>
                <a:spcPts val="0"/>
              </a:spcAft>
              <a:buSzPct val="80000"/>
              <a:buNone/>
            </a:pPr>
            <a:r>
              <a:rPr lang="en-US" sz="4300">
                <a:latin typeface="Arial"/>
                <a:ea typeface="Arial"/>
                <a:cs typeface="Arial"/>
                <a:sym typeface="Arial"/>
              </a:rPr>
              <a:t>select distinct user_id, count(user_id),</a:t>
            </a:r>
            <a:endParaRPr/>
          </a:p>
          <a:p>
            <a:pPr indent="0" lvl="0" marL="0" rtl="0" algn="l">
              <a:spcBef>
                <a:spcPts val="300"/>
              </a:spcBef>
              <a:spcAft>
                <a:spcPts val="0"/>
              </a:spcAft>
              <a:buSzPct val="80000"/>
              <a:buNone/>
            </a:pPr>
            <a:r>
              <a:rPr lang="en-US" sz="4300">
                <a:latin typeface="Arial"/>
                <a:ea typeface="Arial"/>
                <a:cs typeface="Arial"/>
                <a:sym typeface="Arial"/>
              </a:rPr>
              <a:t>sum(case when retention_week = 1 then 1 else 0 end)</a:t>
            </a:r>
            <a:endParaRPr/>
          </a:p>
          <a:p>
            <a:pPr indent="0" lvl="0" marL="0" rtl="0" algn="l">
              <a:spcBef>
                <a:spcPts val="300"/>
              </a:spcBef>
              <a:spcAft>
                <a:spcPts val="0"/>
              </a:spcAft>
              <a:buSzPct val="80000"/>
              <a:buNone/>
            </a:pPr>
            <a:r>
              <a:rPr lang="en-US" sz="4300">
                <a:latin typeface="Arial"/>
                <a:ea typeface="Arial"/>
                <a:cs typeface="Arial"/>
                <a:sym typeface="Arial"/>
              </a:rPr>
              <a:t>as week_of_retentionfrom (select A.user_id, </a:t>
            </a:r>
            <a:endParaRPr/>
          </a:p>
          <a:p>
            <a:pPr indent="0" lvl="0" marL="0" rtl="0" algn="l">
              <a:spcBef>
                <a:spcPts val="300"/>
              </a:spcBef>
              <a:spcAft>
                <a:spcPts val="0"/>
              </a:spcAft>
              <a:buSzPct val="80000"/>
              <a:buNone/>
            </a:pPr>
            <a:r>
              <a:rPr lang="en-US" sz="4300">
                <a:latin typeface="Arial"/>
                <a:ea typeface="Arial"/>
                <a:cs typeface="Arial"/>
                <a:sym typeface="Arial"/>
              </a:rPr>
              <a:t>A.week_of_signup , B.week_of_engagement,</a:t>
            </a:r>
            <a:endParaRPr/>
          </a:p>
          <a:p>
            <a:pPr indent="0" lvl="0" marL="0" rtl="0" algn="l">
              <a:spcBef>
                <a:spcPts val="300"/>
              </a:spcBef>
              <a:spcAft>
                <a:spcPts val="0"/>
              </a:spcAft>
              <a:buSzPct val="80000"/>
              <a:buNone/>
            </a:pPr>
            <a:r>
              <a:rPr lang="en-US" sz="4300">
                <a:latin typeface="Arial"/>
                <a:ea typeface="Arial"/>
                <a:cs typeface="Arial"/>
                <a:sym typeface="Arial"/>
              </a:rPr>
              <a:t>(B.week_of_engagement – </a:t>
            </a:r>
            <a:endParaRPr/>
          </a:p>
          <a:p>
            <a:pPr indent="0" lvl="0" marL="0" rtl="0" algn="l">
              <a:spcBef>
                <a:spcPts val="300"/>
              </a:spcBef>
              <a:spcAft>
                <a:spcPts val="0"/>
              </a:spcAft>
              <a:buSzPct val="80000"/>
              <a:buNone/>
            </a:pPr>
            <a:r>
              <a:rPr lang="en-US" sz="4300">
                <a:latin typeface="Arial"/>
                <a:ea typeface="Arial"/>
                <a:cs typeface="Arial"/>
                <a:sym typeface="Arial"/>
              </a:rPr>
              <a:t>A.week_of_signup) as retention_week </a:t>
            </a:r>
            <a:endParaRPr/>
          </a:p>
          <a:p>
            <a:pPr indent="0" lvl="0" marL="0" rtl="0" algn="l">
              <a:spcBef>
                <a:spcPts val="300"/>
              </a:spcBef>
              <a:spcAft>
                <a:spcPts val="0"/>
              </a:spcAft>
              <a:buSzPct val="80000"/>
              <a:buNone/>
            </a:pPr>
            <a:r>
              <a:rPr lang="en-US" sz="4300">
                <a:latin typeface="Arial"/>
                <a:ea typeface="Arial"/>
                <a:cs typeface="Arial"/>
                <a:sym typeface="Arial"/>
              </a:rPr>
              <a:t>from ((select distinct user_id, </a:t>
            </a:r>
            <a:endParaRPr/>
          </a:p>
          <a:p>
            <a:pPr indent="0" lvl="0" marL="0" rtl="0" algn="l">
              <a:spcBef>
                <a:spcPts val="300"/>
              </a:spcBef>
              <a:spcAft>
                <a:spcPts val="0"/>
              </a:spcAft>
              <a:buSzPct val="80000"/>
              <a:buNone/>
            </a:pPr>
            <a:r>
              <a:rPr lang="en-US" sz="4300">
                <a:latin typeface="Arial"/>
                <a:ea typeface="Arial"/>
                <a:cs typeface="Arial"/>
                <a:sym typeface="Arial"/>
              </a:rPr>
              <a:t>extract(week from occurred_at) </a:t>
            </a:r>
            <a:endParaRPr/>
          </a:p>
          <a:p>
            <a:pPr indent="0" lvl="0" marL="0" rtl="0" algn="l">
              <a:spcBef>
                <a:spcPts val="300"/>
              </a:spcBef>
              <a:spcAft>
                <a:spcPts val="0"/>
              </a:spcAft>
              <a:buSzPct val="80000"/>
              <a:buNone/>
            </a:pPr>
            <a:r>
              <a:rPr lang="en-US" sz="4300">
                <a:latin typeface="Arial"/>
                <a:ea typeface="Arial"/>
                <a:cs typeface="Arial"/>
                <a:sym typeface="Arial"/>
              </a:rPr>
              <a:t>as week_of_signup from `events` </a:t>
            </a:r>
            <a:endParaRPr/>
          </a:p>
          <a:p>
            <a:pPr indent="0" lvl="0" marL="0" rtl="0" algn="l">
              <a:spcBef>
                <a:spcPts val="300"/>
              </a:spcBef>
              <a:spcAft>
                <a:spcPts val="0"/>
              </a:spcAft>
              <a:buSzPct val="80000"/>
              <a:buNone/>
            </a:pPr>
            <a:r>
              <a:rPr lang="en-US" sz="4300">
                <a:latin typeface="Arial"/>
                <a:ea typeface="Arial"/>
                <a:cs typeface="Arial"/>
                <a:sym typeface="Arial"/>
              </a:rPr>
              <a:t>where event_type = 'signup_flow' and </a:t>
            </a:r>
            <a:endParaRPr/>
          </a:p>
          <a:p>
            <a:pPr indent="0" lvl="0" marL="0" rtl="0" algn="l">
              <a:spcBef>
                <a:spcPts val="300"/>
              </a:spcBef>
              <a:spcAft>
                <a:spcPts val="0"/>
              </a:spcAft>
              <a:buSzPct val="80000"/>
              <a:buNone/>
            </a:pPr>
            <a:r>
              <a:rPr lang="en-US" sz="4300">
                <a:latin typeface="Arial"/>
                <a:ea typeface="Arial"/>
                <a:cs typeface="Arial"/>
                <a:sym typeface="Arial"/>
              </a:rPr>
              <a:t>event_name = 'complete_signup') A left join</a:t>
            </a:r>
            <a:endParaRPr/>
          </a:p>
          <a:p>
            <a:pPr indent="0" lvl="0" marL="0" rtl="0" algn="l">
              <a:spcBef>
                <a:spcPts val="300"/>
              </a:spcBef>
              <a:spcAft>
                <a:spcPts val="0"/>
              </a:spcAft>
              <a:buSzPct val="80000"/>
              <a:buNone/>
            </a:pPr>
            <a:r>
              <a:rPr lang="en-US" sz="4300">
                <a:latin typeface="Arial"/>
                <a:ea typeface="Arial"/>
                <a:cs typeface="Arial"/>
                <a:sym typeface="Arial"/>
              </a:rPr>
              <a:t>(select distinct user_id, extract(week from occurred_at)</a:t>
            </a:r>
            <a:endParaRPr/>
          </a:p>
          <a:p>
            <a:pPr indent="0" lvl="0" marL="0" rtl="0" algn="l">
              <a:spcBef>
                <a:spcPts val="300"/>
              </a:spcBef>
              <a:spcAft>
                <a:spcPts val="0"/>
              </a:spcAft>
              <a:buSzPct val="80000"/>
              <a:buNone/>
            </a:pPr>
            <a:r>
              <a:rPr lang="en-US" sz="4300">
                <a:latin typeface="Arial"/>
                <a:ea typeface="Arial"/>
                <a:cs typeface="Arial"/>
                <a:sym typeface="Arial"/>
              </a:rPr>
              <a:t>as week_of_engagement from `events` </a:t>
            </a:r>
            <a:endParaRPr/>
          </a:p>
          <a:p>
            <a:pPr indent="0" lvl="0" marL="0" rtl="0" algn="l">
              <a:spcBef>
                <a:spcPts val="300"/>
              </a:spcBef>
              <a:spcAft>
                <a:spcPts val="0"/>
              </a:spcAft>
              <a:buSzPct val="80000"/>
              <a:buNone/>
            </a:pPr>
            <a:r>
              <a:rPr lang="en-US" sz="4300">
                <a:latin typeface="Arial"/>
                <a:ea typeface="Arial"/>
                <a:cs typeface="Arial"/>
                <a:sym typeface="Arial"/>
              </a:rPr>
              <a:t>where event_type = 'engagement') B on</a:t>
            </a:r>
            <a:endParaRPr/>
          </a:p>
          <a:p>
            <a:pPr indent="0" lvl="0" marL="0" rtl="0" algn="l">
              <a:spcBef>
                <a:spcPts val="300"/>
              </a:spcBef>
              <a:spcAft>
                <a:spcPts val="0"/>
              </a:spcAft>
              <a:buSzPct val="80000"/>
              <a:buNone/>
            </a:pPr>
            <a:r>
              <a:rPr lang="en-US" sz="4300">
                <a:latin typeface="Arial"/>
                <a:ea typeface="Arial"/>
                <a:cs typeface="Arial"/>
                <a:sym typeface="Arial"/>
              </a:rPr>
              <a:t>A.user_id = B.user_id)) C </a:t>
            </a:r>
            <a:endParaRPr/>
          </a:p>
          <a:p>
            <a:pPr indent="0" lvl="0" marL="0" rtl="0" algn="l">
              <a:spcBef>
                <a:spcPts val="300"/>
              </a:spcBef>
              <a:spcAft>
                <a:spcPts val="0"/>
              </a:spcAft>
              <a:buSzPct val="80000"/>
              <a:buNone/>
            </a:pPr>
            <a:r>
              <a:rPr lang="en-US" sz="4300">
                <a:latin typeface="Arial"/>
                <a:ea typeface="Arial"/>
                <a:cs typeface="Arial"/>
                <a:sym typeface="Arial"/>
              </a:rPr>
              <a:t>group by user_id order by user_id; </a:t>
            </a:r>
            <a:endParaRPr/>
          </a:p>
          <a:p>
            <a:pPr indent="-302260" lvl="0" marL="342900" rtl="0" algn="l">
              <a:spcBef>
                <a:spcPts val="1000"/>
              </a:spcBef>
              <a:spcAft>
                <a:spcPts val="0"/>
              </a:spcAft>
              <a:buSzPct val="80000"/>
              <a:buNone/>
            </a:pPr>
            <a:r>
              <a:t/>
            </a:r>
            <a:endParaRPr/>
          </a:p>
          <a:p>
            <a:pPr indent="0" lvl="0" marL="0" rtl="0" algn="l">
              <a:spcBef>
                <a:spcPts val="1000"/>
              </a:spcBef>
              <a:spcAft>
                <a:spcPts val="0"/>
              </a:spcAft>
              <a:buSzPct val="80000"/>
              <a:buNone/>
            </a:pPr>
            <a:r>
              <a:rPr lang="en-US" sz="4500" u="sng">
                <a:solidFill>
                  <a:schemeClr val="hlink"/>
                </a:solidFill>
                <a:hlinkClick r:id="rId3"/>
              </a:rPr>
              <a:t>https://drive.google.com/file/d/1_</a:t>
            </a:r>
            <a:endParaRPr/>
          </a:p>
          <a:p>
            <a:pPr indent="0" lvl="0" marL="0" rtl="0" algn="l">
              <a:spcBef>
                <a:spcPts val="1000"/>
              </a:spcBef>
              <a:spcAft>
                <a:spcPts val="0"/>
              </a:spcAft>
              <a:buSzPct val="80000"/>
              <a:buNone/>
            </a:pPr>
            <a:r>
              <a:rPr lang="en-US" sz="4500" u="sng">
                <a:solidFill>
                  <a:schemeClr val="hlink"/>
                </a:solidFill>
                <a:hlinkClick r:id="rId4"/>
              </a:rPr>
              <a:t>xpfgurGEvSZM7FhRoGrhocibUGo-Gxq/view</a:t>
            </a:r>
            <a:endParaRPr/>
          </a:p>
          <a:p>
            <a:pPr indent="0" lvl="0" marL="0" rtl="0" algn="l">
              <a:spcBef>
                <a:spcPts val="1000"/>
              </a:spcBef>
              <a:spcAft>
                <a:spcPts val="0"/>
              </a:spcAft>
              <a:buSzPct val="80000"/>
              <a:buNone/>
            </a:pPr>
            <a:r>
              <a:rPr lang="en-US" sz="4500" u="sng">
                <a:solidFill>
                  <a:schemeClr val="hlink"/>
                </a:solidFill>
                <a:hlinkClick r:id="rId5"/>
              </a:rPr>
              <a:t>?usp=sharing</a:t>
            </a:r>
            <a:endParaRPr sz="4500"/>
          </a:p>
        </p:txBody>
      </p:sp>
      <p:sp>
        <p:nvSpPr>
          <p:cNvPr id="262" name="Google Shape;262;p13"/>
          <p:cNvSpPr txBox="1"/>
          <p:nvPr/>
        </p:nvSpPr>
        <p:spPr>
          <a:xfrm>
            <a:off x="5974080" y="1212483"/>
            <a:ext cx="5913120" cy="489364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lt1"/>
                </a:solidFill>
                <a:latin typeface="Bookman Old Style"/>
                <a:ea typeface="Bookman Old Style"/>
                <a:cs typeface="Bookman Old Style"/>
                <a:sym typeface="Bookman Old Style"/>
              </a:rPr>
              <a:t>STEPS :-</a:t>
            </a:r>
            <a:endParaRPr/>
          </a:p>
          <a:p>
            <a:pPr indent="0" lvl="0" marL="0" marR="0" rtl="0" algn="l">
              <a:spcBef>
                <a:spcPts val="0"/>
              </a:spcBef>
              <a:spcAft>
                <a:spcPts val="0"/>
              </a:spcAft>
              <a:buNone/>
            </a:pPr>
            <a:r>
              <a:t/>
            </a:r>
            <a:endParaRPr b="1" sz="1600">
              <a:solidFill>
                <a:schemeClr val="lt1"/>
              </a:solidFill>
              <a:latin typeface="Bookman Old Style"/>
              <a:ea typeface="Bookman Old Style"/>
              <a:cs typeface="Bookman Old Style"/>
              <a:sym typeface="Bookman Old Style"/>
            </a:endParaRPr>
          </a:p>
          <a:p>
            <a:pPr indent="-342900" lvl="0" marL="342900" marR="0" rtl="0" algn="l">
              <a:spcBef>
                <a:spcPts val="0"/>
              </a:spcBef>
              <a:spcAft>
                <a:spcPts val="0"/>
              </a:spcAft>
              <a:buClr>
                <a:schemeClr val="lt1"/>
              </a:buClr>
              <a:buSzPts val="2000"/>
              <a:buFont typeface="Arial"/>
              <a:buChar char="•"/>
            </a:pPr>
            <a:r>
              <a:rPr lang="en-US" sz="2000">
                <a:solidFill>
                  <a:schemeClr val="lt1"/>
                </a:solidFill>
                <a:latin typeface="Bookman Old Style"/>
                <a:ea typeface="Bookman Old Style"/>
                <a:cs typeface="Bookman Old Style"/>
                <a:sym typeface="Bookman Old Style"/>
              </a:rPr>
              <a:t>To find the weekly retention of users, we will find the signup week and engagement week, then we will subtract the signup week from the engagement week, then we will sum the retention weeks.</a:t>
            </a:r>
            <a:endParaRPr sz="2000">
              <a:solidFill>
                <a:schemeClr val="lt1"/>
              </a:solidFill>
              <a:latin typeface="Bookman Old Style"/>
              <a:ea typeface="Bookman Old Style"/>
              <a:cs typeface="Bookman Old Style"/>
              <a:sym typeface="Bookman Old Style"/>
            </a:endParaRPr>
          </a:p>
          <a:p>
            <a:pPr indent="-342900" lvl="0" marL="342900" marR="0" rtl="0" algn="l">
              <a:spcBef>
                <a:spcPts val="0"/>
              </a:spcBef>
              <a:spcAft>
                <a:spcPts val="0"/>
              </a:spcAft>
              <a:buClr>
                <a:schemeClr val="lt1"/>
              </a:buClr>
              <a:buSzPts val="2000"/>
              <a:buFont typeface="Arial"/>
              <a:buChar char="•"/>
            </a:pPr>
            <a:r>
              <a:rPr lang="en-US" sz="2000">
                <a:solidFill>
                  <a:schemeClr val="lt1"/>
                </a:solidFill>
                <a:latin typeface="Bookman Old Style"/>
                <a:ea typeface="Bookman Old Style"/>
                <a:cs typeface="Bookman Old Style"/>
                <a:sym typeface="Bookman Old Style"/>
              </a:rPr>
              <a:t>We will left join the users and events table on the condition that user_id of both the tables must be same.</a:t>
            </a:r>
            <a:endParaRPr/>
          </a:p>
          <a:p>
            <a:pPr indent="-342900" lvl="0" marL="342900" marR="0" rtl="0" algn="l">
              <a:spcBef>
                <a:spcPts val="0"/>
              </a:spcBef>
              <a:spcAft>
                <a:spcPts val="0"/>
              </a:spcAft>
              <a:buClr>
                <a:schemeClr val="lt1"/>
              </a:buClr>
              <a:buSzPts val="2000"/>
              <a:buFont typeface="Arial"/>
              <a:buChar char="•"/>
            </a:pPr>
            <a:r>
              <a:rPr lang="en-US" sz="2000">
                <a:solidFill>
                  <a:schemeClr val="lt1"/>
                </a:solidFill>
                <a:latin typeface="Bookman Old Style"/>
                <a:ea typeface="Bookman Old Style"/>
                <a:cs typeface="Bookman Old Style"/>
                <a:sym typeface="Bookman Old Style"/>
              </a:rPr>
              <a:t>We will use extract and week functions to get signup and engagement weeks.</a:t>
            </a:r>
            <a:endParaRPr/>
          </a:p>
          <a:p>
            <a:pPr indent="-342900" lvl="0" marL="342900" marR="0" rtl="0" algn="l">
              <a:spcBef>
                <a:spcPts val="0"/>
              </a:spcBef>
              <a:spcAft>
                <a:spcPts val="0"/>
              </a:spcAft>
              <a:buClr>
                <a:schemeClr val="lt1"/>
              </a:buClr>
              <a:buSzPts val="2000"/>
              <a:buFont typeface="Arial"/>
              <a:buChar char="•"/>
            </a:pPr>
            <a:r>
              <a:rPr lang="en-US" sz="2000">
                <a:solidFill>
                  <a:schemeClr val="lt1"/>
                </a:solidFill>
                <a:latin typeface="Bookman Old Style"/>
                <a:ea typeface="Bookman Old Style"/>
                <a:cs typeface="Bookman Old Style"/>
                <a:sym typeface="Bookman Old Style"/>
              </a:rPr>
              <a:t>We will use conditional statements to find sum of weeks where retention week is 1.</a:t>
            </a:r>
            <a:endParaRPr/>
          </a:p>
          <a:p>
            <a:pPr indent="-342900" lvl="0" marL="342900" marR="0" rtl="0" algn="l">
              <a:spcBef>
                <a:spcPts val="0"/>
              </a:spcBef>
              <a:spcAft>
                <a:spcPts val="0"/>
              </a:spcAft>
              <a:buClr>
                <a:schemeClr val="lt1"/>
              </a:buClr>
              <a:buSzPts val="2000"/>
              <a:buFont typeface="Arial"/>
              <a:buChar char="•"/>
            </a:pPr>
            <a:r>
              <a:rPr lang="en-US" sz="2000">
                <a:solidFill>
                  <a:schemeClr val="lt1"/>
                </a:solidFill>
                <a:latin typeface="Bookman Old Style"/>
                <a:ea typeface="Bookman Old Style"/>
                <a:cs typeface="Bookman Old Style"/>
                <a:sym typeface="Bookman Old Style"/>
              </a:rPr>
              <a:t>We will then group and order the result by user_id.</a:t>
            </a:r>
            <a:endParaRPr sz="2000">
              <a:solidFill>
                <a:schemeClr val="lt1"/>
              </a:solidFill>
              <a:latin typeface="Bookman Old Style"/>
              <a:ea typeface="Bookman Old Style"/>
              <a:cs typeface="Bookman Old Style"/>
              <a:sym typeface="Bookman Old Styl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4"/>
          <p:cNvSpPr/>
          <p:nvPr/>
        </p:nvSpPr>
        <p:spPr>
          <a:xfrm>
            <a:off x="467360" y="1615440"/>
            <a:ext cx="5709920" cy="1645920"/>
          </a:xfrm>
          <a:prstGeom prst="rect">
            <a:avLst/>
          </a:prstGeom>
          <a:solidFill>
            <a:schemeClr val="accent1">
              <a:alpha val="7764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68" name="Google Shape;268;p14"/>
          <p:cNvSpPr txBox="1"/>
          <p:nvPr>
            <p:ph type="title"/>
          </p:nvPr>
        </p:nvSpPr>
        <p:spPr>
          <a:xfrm>
            <a:off x="646111" y="452718"/>
            <a:ext cx="9404723" cy="116272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3200"/>
              <a:buFont typeface="Bookman Old Style"/>
              <a:buNone/>
            </a:pPr>
            <a:r>
              <a:rPr b="1" lang="en-US" sz="3200">
                <a:latin typeface="Bookman Old Style"/>
                <a:ea typeface="Bookman Old Style"/>
                <a:cs typeface="Bookman Old Style"/>
                <a:sym typeface="Bookman Old Style"/>
              </a:rPr>
              <a:t>D) </a:t>
            </a:r>
            <a:r>
              <a:rPr b="1" i="0" lang="en-US" sz="3200" u="sng">
                <a:solidFill>
                  <a:schemeClr val="lt1"/>
                </a:solidFill>
                <a:latin typeface="Bookman Old Style"/>
                <a:ea typeface="Bookman Old Style"/>
                <a:cs typeface="Bookman Old Style"/>
                <a:sym typeface="Bookman Old Style"/>
              </a:rPr>
              <a:t>Weekly Engagement Per Device:</a:t>
            </a:r>
            <a:endParaRPr u="sng">
              <a:solidFill>
                <a:schemeClr val="lt1"/>
              </a:solidFill>
              <a:latin typeface="Bookman Old Style"/>
              <a:ea typeface="Bookman Old Style"/>
              <a:cs typeface="Bookman Old Style"/>
              <a:sym typeface="Bookman Old Style"/>
            </a:endParaRPr>
          </a:p>
        </p:txBody>
      </p:sp>
      <p:sp>
        <p:nvSpPr>
          <p:cNvPr id="269" name="Google Shape;269;p14"/>
          <p:cNvSpPr txBox="1"/>
          <p:nvPr>
            <p:ph idx="1" type="body"/>
          </p:nvPr>
        </p:nvSpPr>
        <p:spPr>
          <a:xfrm>
            <a:off x="564832" y="1615440"/>
            <a:ext cx="8946541" cy="4195481"/>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440"/>
              <a:buNone/>
            </a:pPr>
            <a:r>
              <a:rPr lang="en-US" sz="1800"/>
              <a:t>select extract(year from occurred_at) as `Year`, </a:t>
            </a:r>
            <a:endParaRPr/>
          </a:p>
          <a:p>
            <a:pPr indent="0" lvl="0" marL="0" rtl="0" algn="l">
              <a:spcBef>
                <a:spcPts val="600"/>
              </a:spcBef>
              <a:spcAft>
                <a:spcPts val="0"/>
              </a:spcAft>
              <a:buSzPts val="1440"/>
              <a:buNone/>
            </a:pPr>
            <a:r>
              <a:rPr lang="en-US" sz="1800"/>
              <a:t>extract(week from occurred_at)as `Week`,</a:t>
            </a:r>
            <a:endParaRPr/>
          </a:p>
          <a:p>
            <a:pPr indent="0" lvl="0" marL="0" rtl="0" algn="l">
              <a:spcBef>
                <a:spcPts val="600"/>
              </a:spcBef>
              <a:spcAft>
                <a:spcPts val="0"/>
              </a:spcAft>
              <a:buSzPts val="1440"/>
              <a:buNone/>
            </a:pPr>
            <a:r>
              <a:rPr lang="en-US" sz="1800"/>
              <a:t>device,  count(distinct user_id) as No_of_users </a:t>
            </a:r>
            <a:endParaRPr/>
          </a:p>
          <a:p>
            <a:pPr indent="0" lvl="0" marL="0" rtl="0" algn="l">
              <a:spcBef>
                <a:spcPts val="600"/>
              </a:spcBef>
              <a:spcAft>
                <a:spcPts val="0"/>
              </a:spcAft>
              <a:buSzPts val="1440"/>
              <a:buNone/>
            </a:pPr>
            <a:r>
              <a:rPr lang="en-US" sz="1800"/>
              <a:t>from events group by 1,2,3 order by 1,2,3 ;</a:t>
            </a:r>
            <a:endParaRPr/>
          </a:p>
          <a:p>
            <a:pPr indent="-251459" lvl="0" marL="342900" rtl="0" algn="l">
              <a:spcBef>
                <a:spcPts val="1000"/>
              </a:spcBef>
              <a:spcAft>
                <a:spcPts val="0"/>
              </a:spcAft>
              <a:buSzPts val="1440"/>
              <a:buNone/>
            </a:pPr>
            <a:r>
              <a:t/>
            </a:r>
            <a:endParaRPr sz="1800"/>
          </a:p>
          <a:p>
            <a:pPr indent="0" lvl="0" marL="0" rtl="0" algn="l">
              <a:spcBef>
                <a:spcPts val="1000"/>
              </a:spcBef>
              <a:spcAft>
                <a:spcPts val="0"/>
              </a:spcAft>
              <a:buSzPts val="1600"/>
              <a:buNone/>
            </a:pPr>
            <a:r>
              <a:t/>
            </a:r>
            <a:endParaRPr u="sng">
              <a:solidFill>
                <a:schemeClr val="hlink"/>
              </a:solidFill>
              <a:hlinkClick r:id="rId3"/>
            </a:endParaRPr>
          </a:p>
          <a:p>
            <a:pPr indent="0" lvl="0" marL="0" rtl="0" algn="l">
              <a:spcBef>
                <a:spcPts val="1000"/>
              </a:spcBef>
              <a:spcAft>
                <a:spcPts val="0"/>
              </a:spcAft>
              <a:buSzPts val="1600"/>
              <a:buNone/>
            </a:pPr>
            <a:r>
              <a:rPr lang="en-US" u="sng">
                <a:solidFill>
                  <a:schemeClr val="hlink"/>
                </a:solidFill>
                <a:hlinkClick r:id="rId4"/>
              </a:rPr>
              <a:t>https://drive.google.com/file/d/</a:t>
            </a:r>
            <a:endParaRPr/>
          </a:p>
          <a:p>
            <a:pPr indent="0" lvl="0" marL="0" rtl="0" algn="l">
              <a:spcBef>
                <a:spcPts val="1000"/>
              </a:spcBef>
              <a:spcAft>
                <a:spcPts val="0"/>
              </a:spcAft>
              <a:buSzPts val="1600"/>
              <a:buNone/>
            </a:pPr>
            <a:r>
              <a:rPr lang="en-US" u="sng">
                <a:solidFill>
                  <a:schemeClr val="hlink"/>
                </a:solidFill>
                <a:hlinkClick r:id="rId5"/>
              </a:rPr>
              <a:t>1r78ttpxFgjykuHmO0TbcU4cpi-Pm6fES/</a:t>
            </a:r>
            <a:endParaRPr/>
          </a:p>
          <a:p>
            <a:pPr indent="0" lvl="0" marL="0" rtl="0" algn="l">
              <a:spcBef>
                <a:spcPts val="1000"/>
              </a:spcBef>
              <a:spcAft>
                <a:spcPts val="0"/>
              </a:spcAft>
              <a:buSzPts val="1600"/>
              <a:buNone/>
            </a:pPr>
            <a:r>
              <a:rPr lang="en-US" u="sng">
                <a:solidFill>
                  <a:schemeClr val="hlink"/>
                </a:solidFill>
                <a:hlinkClick r:id="rId6"/>
              </a:rPr>
              <a:t>view?usp=sharing</a:t>
            </a:r>
            <a:endParaRPr/>
          </a:p>
          <a:p>
            <a:pPr indent="0" lvl="0" marL="0" rtl="0" algn="l">
              <a:spcBef>
                <a:spcPts val="1000"/>
              </a:spcBef>
              <a:spcAft>
                <a:spcPts val="0"/>
              </a:spcAft>
              <a:buSzPts val="1600"/>
              <a:buNone/>
            </a:pPr>
            <a:r>
              <a:t/>
            </a:r>
            <a:endParaRPr/>
          </a:p>
          <a:p>
            <a:pPr indent="0" lvl="0" marL="0" rtl="0" algn="l">
              <a:spcBef>
                <a:spcPts val="1000"/>
              </a:spcBef>
              <a:spcAft>
                <a:spcPts val="0"/>
              </a:spcAft>
              <a:buSzPts val="1600"/>
              <a:buNone/>
            </a:pPr>
            <a:r>
              <a:t/>
            </a:r>
            <a:endParaRPr/>
          </a:p>
          <a:p>
            <a:pPr indent="0" lvl="0" marL="0" rtl="0" algn="l">
              <a:spcBef>
                <a:spcPts val="1000"/>
              </a:spcBef>
              <a:spcAft>
                <a:spcPts val="0"/>
              </a:spcAft>
              <a:buSzPts val="1600"/>
              <a:buNone/>
            </a:pPr>
            <a:r>
              <a:t/>
            </a:r>
            <a:endParaRPr/>
          </a:p>
          <a:p>
            <a:pPr indent="0" lvl="0" marL="0" rtl="0" algn="l">
              <a:spcBef>
                <a:spcPts val="1000"/>
              </a:spcBef>
              <a:spcAft>
                <a:spcPts val="0"/>
              </a:spcAft>
              <a:buSzPts val="1600"/>
              <a:buNone/>
            </a:pPr>
            <a:r>
              <a:t/>
            </a:r>
            <a:endParaRPr/>
          </a:p>
        </p:txBody>
      </p:sp>
      <p:sp>
        <p:nvSpPr>
          <p:cNvPr id="270" name="Google Shape;270;p14"/>
          <p:cNvSpPr txBox="1"/>
          <p:nvPr/>
        </p:nvSpPr>
        <p:spPr>
          <a:xfrm>
            <a:off x="6356031" y="1452880"/>
            <a:ext cx="5531169" cy="37240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Bookman Old Style"/>
                <a:ea typeface="Bookman Old Style"/>
                <a:cs typeface="Bookman Old Style"/>
                <a:sym typeface="Bookman Old Style"/>
              </a:rPr>
              <a:t>STEPS :-</a:t>
            </a:r>
            <a:endParaRPr/>
          </a:p>
          <a:p>
            <a:pPr indent="0" lvl="0" marL="0" marR="0" rtl="0" algn="l">
              <a:spcBef>
                <a:spcPts val="0"/>
              </a:spcBef>
              <a:spcAft>
                <a:spcPts val="0"/>
              </a:spcAft>
              <a:buNone/>
            </a:pPr>
            <a:r>
              <a:t/>
            </a:r>
            <a:endParaRPr b="1" sz="1800">
              <a:solidFill>
                <a:schemeClr val="lt1"/>
              </a:solidFill>
              <a:latin typeface="Bookman Old Style"/>
              <a:ea typeface="Bookman Old Style"/>
              <a:cs typeface="Bookman Old Style"/>
              <a:sym typeface="Bookman Old Style"/>
            </a:endParaRPr>
          </a:p>
          <a:p>
            <a:pPr indent="-342900" lvl="0" marL="342900" marR="0" rtl="0" algn="l">
              <a:spcBef>
                <a:spcPts val="0"/>
              </a:spcBef>
              <a:spcAft>
                <a:spcPts val="0"/>
              </a:spcAft>
              <a:buClr>
                <a:schemeClr val="lt1"/>
              </a:buClr>
              <a:buSzPts val="2000"/>
              <a:buFont typeface="Bookman Old Style"/>
              <a:buAutoNum type="arabicPeriod"/>
            </a:pPr>
            <a:r>
              <a:rPr lang="en-US" sz="2000">
                <a:solidFill>
                  <a:schemeClr val="lt1"/>
                </a:solidFill>
                <a:latin typeface="Bookman Old Style"/>
                <a:ea typeface="Bookman Old Style"/>
                <a:cs typeface="Bookman Old Style"/>
                <a:sym typeface="Bookman Old Style"/>
              </a:rPr>
              <a:t>To find weekly engagement per device, we will extract year and week of occurred_at from events table using extract, year and week functions.</a:t>
            </a:r>
            <a:endParaRPr/>
          </a:p>
          <a:p>
            <a:pPr indent="-342900" lvl="0" marL="342900" marR="0" rtl="0" algn="l">
              <a:spcBef>
                <a:spcPts val="0"/>
              </a:spcBef>
              <a:spcAft>
                <a:spcPts val="0"/>
              </a:spcAft>
              <a:buClr>
                <a:schemeClr val="lt1"/>
              </a:buClr>
              <a:buSzPts val="2000"/>
              <a:buFont typeface="Bookman Old Style"/>
              <a:buAutoNum type="arabicPeriod"/>
            </a:pPr>
            <a:r>
              <a:rPr lang="en-US" sz="2000">
                <a:solidFill>
                  <a:schemeClr val="lt1"/>
                </a:solidFill>
                <a:latin typeface="Bookman Old Style"/>
                <a:ea typeface="Bookman Old Style"/>
                <a:cs typeface="Bookman Old Style"/>
                <a:sym typeface="Bookman Old Style"/>
              </a:rPr>
              <a:t>Then we will select device name and count the unique user ids using count(distinct user_id).</a:t>
            </a:r>
            <a:endParaRPr sz="2000">
              <a:solidFill>
                <a:schemeClr val="lt1"/>
              </a:solidFill>
              <a:latin typeface="Bookman Old Style"/>
              <a:ea typeface="Bookman Old Style"/>
              <a:cs typeface="Bookman Old Style"/>
              <a:sym typeface="Bookman Old Style"/>
            </a:endParaRPr>
          </a:p>
          <a:p>
            <a:pPr indent="-342900" lvl="0" marL="342900" marR="0" rtl="0" algn="l">
              <a:spcBef>
                <a:spcPts val="0"/>
              </a:spcBef>
              <a:spcAft>
                <a:spcPts val="0"/>
              </a:spcAft>
              <a:buClr>
                <a:schemeClr val="lt1"/>
              </a:buClr>
              <a:buSzPts val="2000"/>
              <a:buFont typeface="Bookman Old Style"/>
              <a:buAutoNum type="arabicPeriod"/>
            </a:pPr>
            <a:r>
              <a:rPr lang="en-US" sz="2000">
                <a:solidFill>
                  <a:schemeClr val="lt1"/>
                </a:solidFill>
                <a:latin typeface="Bookman Old Style"/>
                <a:ea typeface="Bookman Old Style"/>
                <a:cs typeface="Bookman Old Style"/>
                <a:sym typeface="Bookman Old Style"/>
              </a:rPr>
              <a:t>We will group and order the result by all the elements of select clause, i.e. year, week, device and count of users.</a:t>
            </a:r>
            <a:endParaRPr sz="2000">
              <a:solidFill>
                <a:schemeClr val="lt1"/>
              </a:solidFill>
              <a:latin typeface="Bookman Old Style"/>
              <a:ea typeface="Bookman Old Style"/>
              <a:cs typeface="Bookman Old Style"/>
              <a:sym typeface="Bookman Old Styl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15"/>
          <p:cNvSpPr/>
          <p:nvPr/>
        </p:nvSpPr>
        <p:spPr>
          <a:xfrm>
            <a:off x="504826" y="1219201"/>
            <a:ext cx="5372100" cy="3219450"/>
          </a:xfrm>
          <a:prstGeom prst="rect">
            <a:avLst/>
          </a:prstGeom>
          <a:solidFill>
            <a:schemeClr val="accent1">
              <a:alpha val="7568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76" name="Google Shape;276;p15"/>
          <p:cNvSpPr txBox="1"/>
          <p:nvPr>
            <p:ph type="title"/>
          </p:nvPr>
        </p:nvSpPr>
        <p:spPr>
          <a:xfrm>
            <a:off x="579436" y="205068"/>
            <a:ext cx="9404723" cy="116272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3200"/>
              <a:buFont typeface="Bookman Old Style"/>
              <a:buNone/>
            </a:pPr>
            <a:r>
              <a:rPr b="1" lang="en-US" sz="3200" u="sng">
                <a:latin typeface="Bookman Old Style"/>
                <a:ea typeface="Bookman Old Style"/>
                <a:cs typeface="Bookman Old Style"/>
                <a:sym typeface="Bookman Old Style"/>
              </a:rPr>
              <a:t>E) </a:t>
            </a:r>
            <a:r>
              <a:rPr b="1" i="0" lang="en-US" sz="3200" u="sng">
                <a:solidFill>
                  <a:schemeClr val="lt1"/>
                </a:solidFill>
                <a:latin typeface="Bookman Old Style"/>
                <a:ea typeface="Bookman Old Style"/>
                <a:cs typeface="Bookman Old Style"/>
                <a:sym typeface="Bookman Old Style"/>
              </a:rPr>
              <a:t>Email Engagement Analysis:</a:t>
            </a:r>
            <a:endParaRPr sz="3200" u="sng">
              <a:solidFill>
                <a:schemeClr val="lt1"/>
              </a:solidFill>
              <a:latin typeface="Bookman Old Style"/>
              <a:ea typeface="Bookman Old Style"/>
              <a:cs typeface="Bookman Old Style"/>
              <a:sym typeface="Bookman Old Style"/>
            </a:endParaRPr>
          </a:p>
        </p:txBody>
      </p:sp>
      <p:sp>
        <p:nvSpPr>
          <p:cNvPr id="277" name="Google Shape;277;p15"/>
          <p:cNvSpPr txBox="1"/>
          <p:nvPr>
            <p:ph idx="1" type="body"/>
          </p:nvPr>
        </p:nvSpPr>
        <p:spPr>
          <a:xfrm>
            <a:off x="579436" y="1324613"/>
            <a:ext cx="8946541" cy="4195481"/>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200"/>
              <a:buNone/>
            </a:pPr>
            <a:r>
              <a:rPr lang="en-US" sz="1500">
                <a:latin typeface="Avenir"/>
                <a:ea typeface="Avenir"/>
                <a:cs typeface="Avenir"/>
                <a:sym typeface="Avenir"/>
              </a:rPr>
              <a:t>select (sum(case when event_type = 'opened’ </a:t>
            </a:r>
            <a:endParaRPr/>
          </a:p>
          <a:p>
            <a:pPr indent="0" lvl="0" marL="0" rtl="0" algn="l">
              <a:spcBef>
                <a:spcPts val="300"/>
              </a:spcBef>
              <a:spcAft>
                <a:spcPts val="0"/>
              </a:spcAft>
              <a:buSzPts val="1200"/>
              <a:buNone/>
            </a:pPr>
            <a:r>
              <a:rPr lang="en-US" sz="1500">
                <a:latin typeface="Avenir"/>
                <a:ea typeface="Avenir"/>
                <a:cs typeface="Avenir"/>
                <a:sym typeface="Avenir"/>
              </a:rPr>
              <a:t>then 1 else 0 end)/ sum(case when event_type = 'sent’ </a:t>
            </a:r>
            <a:endParaRPr/>
          </a:p>
          <a:p>
            <a:pPr indent="0" lvl="0" marL="0" rtl="0" algn="l">
              <a:spcBef>
                <a:spcPts val="300"/>
              </a:spcBef>
              <a:spcAft>
                <a:spcPts val="0"/>
              </a:spcAft>
              <a:buSzPts val="1200"/>
              <a:buNone/>
            </a:pPr>
            <a:r>
              <a:rPr lang="en-US" sz="1500">
                <a:latin typeface="Avenir"/>
                <a:ea typeface="Avenir"/>
                <a:cs typeface="Avenir"/>
                <a:sym typeface="Avenir"/>
              </a:rPr>
              <a:t>then 1 else 0 end))*100 as opening_rate,</a:t>
            </a:r>
            <a:endParaRPr/>
          </a:p>
          <a:p>
            <a:pPr indent="0" lvl="0" marL="0" rtl="0" algn="l">
              <a:spcBef>
                <a:spcPts val="300"/>
              </a:spcBef>
              <a:spcAft>
                <a:spcPts val="0"/>
              </a:spcAft>
              <a:buSzPts val="1200"/>
              <a:buNone/>
            </a:pPr>
            <a:r>
              <a:rPr lang="en-US" sz="1500">
                <a:latin typeface="Avenir"/>
                <a:ea typeface="Avenir"/>
                <a:cs typeface="Avenir"/>
                <a:sym typeface="Avenir"/>
              </a:rPr>
              <a:t>(sum(case when event_type = 'clicked' then 1 else 0 end) /</a:t>
            </a:r>
            <a:endParaRPr/>
          </a:p>
          <a:p>
            <a:pPr indent="0" lvl="0" marL="0" rtl="0" algn="l">
              <a:spcBef>
                <a:spcPts val="300"/>
              </a:spcBef>
              <a:spcAft>
                <a:spcPts val="0"/>
              </a:spcAft>
              <a:buSzPts val="1200"/>
              <a:buNone/>
            </a:pPr>
            <a:r>
              <a:rPr lang="en-US" sz="1500">
                <a:latin typeface="Avenir"/>
                <a:ea typeface="Avenir"/>
                <a:cs typeface="Avenir"/>
                <a:sym typeface="Avenir"/>
              </a:rPr>
              <a:t> sum(case when event_type = 'sent' then 1 else 0 end))*100</a:t>
            </a:r>
            <a:endParaRPr/>
          </a:p>
          <a:p>
            <a:pPr indent="0" lvl="0" marL="0" rtl="0" algn="l">
              <a:spcBef>
                <a:spcPts val="300"/>
              </a:spcBef>
              <a:spcAft>
                <a:spcPts val="0"/>
              </a:spcAft>
              <a:buSzPts val="1200"/>
              <a:buNone/>
            </a:pPr>
            <a:r>
              <a:rPr lang="en-US" sz="1500">
                <a:latin typeface="Avenir"/>
                <a:ea typeface="Avenir"/>
                <a:cs typeface="Avenir"/>
                <a:sym typeface="Avenir"/>
              </a:rPr>
              <a:t> as clicked_ratefrom </a:t>
            </a:r>
            <a:endParaRPr/>
          </a:p>
          <a:p>
            <a:pPr indent="0" lvl="0" marL="0" rtl="0" algn="l">
              <a:spcBef>
                <a:spcPts val="300"/>
              </a:spcBef>
              <a:spcAft>
                <a:spcPts val="0"/>
              </a:spcAft>
              <a:buSzPts val="1200"/>
              <a:buNone/>
            </a:pPr>
            <a:r>
              <a:rPr lang="en-US" sz="1500">
                <a:latin typeface="Avenir"/>
                <a:ea typeface="Avenir"/>
                <a:cs typeface="Avenir"/>
                <a:sym typeface="Avenir"/>
              </a:rPr>
              <a:t>(select *, case when action in('sent_weekly_digest’,</a:t>
            </a:r>
            <a:endParaRPr/>
          </a:p>
          <a:p>
            <a:pPr indent="0" lvl="0" marL="0" rtl="0" algn="l">
              <a:spcBef>
                <a:spcPts val="300"/>
              </a:spcBef>
              <a:spcAft>
                <a:spcPts val="0"/>
              </a:spcAft>
              <a:buSzPts val="1200"/>
              <a:buNone/>
            </a:pPr>
            <a:r>
              <a:rPr lang="en-US" sz="1500">
                <a:latin typeface="Avenir"/>
                <a:ea typeface="Avenir"/>
                <a:cs typeface="Avenir"/>
                <a:sym typeface="Avenir"/>
              </a:rPr>
              <a:t> 'sent_reengagement_email') then 'sent’</a:t>
            </a:r>
            <a:endParaRPr/>
          </a:p>
          <a:p>
            <a:pPr indent="0" lvl="0" marL="0" rtl="0" algn="l">
              <a:spcBef>
                <a:spcPts val="300"/>
              </a:spcBef>
              <a:spcAft>
                <a:spcPts val="0"/>
              </a:spcAft>
              <a:buSzPts val="1200"/>
              <a:buNone/>
            </a:pPr>
            <a:r>
              <a:rPr lang="en-US" sz="1500">
                <a:latin typeface="Avenir"/>
                <a:ea typeface="Avenir"/>
                <a:cs typeface="Avenir"/>
                <a:sym typeface="Avenir"/>
              </a:rPr>
              <a:t>when action in('email_open') then 'opened’</a:t>
            </a:r>
            <a:endParaRPr/>
          </a:p>
          <a:p>
            <a:pPr indent="0" lvl="0" marL="0" rtl="0" algn="l">
              <a:spcBef>
                <a:spcPts val="300"/>
              </a:spcBef>
              <a:spcAft>
                <a:spcPts val="0"/>
              </a:spcAft>
              <a:buSzPts val="1200"/>
              <a:buNone/>
            </a:pPr>
            <a:r>
              <a:rPr lang="en-US" sz="1500">
                <a:latin typeface="Avenir"/>
                <a:ea typeface="Avenir"/>
                <a:cs typeface="Avenir"/>
                <a:sym typeface="Avenir"/>
              </a:rPr>
              <a:t> when action in('email_clickthrough') then 'clicked’</a:t>
            </a:r>
            <a:endParaRPr/>
          </a:p>
          <a:p>
            <a:pPr indent="0" lvl="0" marL="0" rtl="0" algn="l">
              <a:spcBef>
                <a:spcPts val="300"/>
              </a:spcBef>
              <a:spcAft>
                <a:spcPts val="0"/>
              </a:spcAft>
              <a:buSzPts val="1200"/>
              <a:buNone/>
            </a:pPr>
            <a:r>
              <a:rPr lang="en-US" sz="1500">
                <a:latin typeface="Avenir"/>
                <a:ea typeface="Avenir"/>
                <a:cs typeface="Avenir"/>
                <a:sym typeface="Avenir"/>
              </a:rPr>
              <a:t> end as event_type from email_events) E</a:t>
            </a:r>
            <a:endParaRPr/>
          </a:p>
          <a:p>
            <a:pPr indent="0" lvl="0" marL="0" rtl="0" algn="l">
              <a:spcBef>
                <a:spcPts val="1000"/>
              </a:spcBef>
              <a:spcAft>
                <a:spcPts val="0"/>
              </a:spcAft>
              <a:buSzPts val="1600"/>
              <a:buNone/>
            </a:pPr>
            <a:r>
              <a:t/>
            </a:r>
            <a:endParaRPr/>
          </a:p>
          <a:p>
            <a:pPr indent="0" lvl="0" marL="0" rtl="0" algn="l">
              <a:spcBef>
                <a:spcPts val="1000"/>
              </a:spcBef>
              <a:spcAft>
                <a:spcPts val="0"/>
              </a:spcAft>
              <a:buSzPts val="1600"/>
              <a:buNone/>
            </a:pPr>
            <a:r>
              <a:t/>
            </a:r>
            <a:endParaRPr/>
          </a:p>
        </p:txBody>
      </p:sp>
      <p:pic>
        <p:nvPicPr>
          <p:cNvPr id="278" name="Google Shape;278;p15"/>
          <p:cNvPicPr preferRelativeResize="0"/>
          <p:nvPr/>
        </p:nvPicPr>
        <p:blipFill rotWithShape="1">
          <a:blip r:embed="rId3">
            <a:alphaModFix/>
          </a:blip>
          <a:srcRect b="0" l="0" r="0" t="0"/>
          <a:stretch/>
        </p:blipFill>
        <p:spPr>
          <a:xfrm>
            <a:off x="579436" y="4853759"/>
            <a:ext cx="3591578" cy="1023982"/>
          </a:xfrm>
          <a:prstGeom prst="rect">
            <a:avLst/>
          </a:prstGeom>
          <a:noFill/>
          <a:ln>
            <a:noFill/>
          </a:ln>
        </p:spPr>
      </p:pic>
      <p:sp>
        <p:nvSpPr>
          <p:cNvPr id="279" name="Google Shape;279;p15"/>
          <p:cNvSpPr txBox="1"/>
          <p:nvPr/>
        </p:nvSpPr>
        <p:spPr>
          <a:xfrm>
            <a:off x="6240464" y="1153240"/>
            <a:ext cx="5372100" cy="48013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Bookman Old Style"/>
                <a:ea typeface="Bookman Old Style"/>
                <a:cs typeface="Bookman Old Style"/>
                <a:sym typeface="Bookman Old Style"/>
              </a:rPr>
              <a:t>STEPS :-</a:t>
            </a:r>
            <a:endParaRPr/>
          </a:p>
          <a:p>
            <a:pPr indent="0" lvl="0" marL="0" marR="0" rtl="0" algn="l">
              <a:spcBef>
                <a:spcPts val="0"/>
              </a:spcBef>
              <a:spcAft>
                <a:spcPts val="0"/>
              </a:spcAft>
              <a:buNone/>
            </a:pPr>
            <a:r>
              <a:t/>
            </a:r>
            <a:endParaRPr b="1" sz="1800">
              <a:solidFill>
                <a:schemeClr val="lt1"/>
              </a:solidFill>
              <a:latin typeface="Bookman Old Style"/>
              <a:ea typeface="Bookman Old Style"/>
              <a:cs typeface="Bookman Old Style"/>
              <a:sym typeface="Bookman Old Style"/>
            </a:endParaRPr>
          </a:p>
          <a:p>
            <a:pPr indent="-342900" lvl="0" marL="342900" marR="0" rtl="0" algn="l">
              <a:spcBef>
                <a:spcPts val="0"/>
              </a:spcBef>
              <a:spcAft>
                <a:spcPts val="0"/>
              </a:spcAft>
              <a:buClr>
                <a:schemeClr val="lt1"/>
              </a:buClr>
              <a:buSzPts val="1800"/>
              <a:buFont typeface="Bookman Old Style"/>
              <a:buAutoNum type="arabicPeriod"/>
            </a:pPr>
            <a:r>
              <a:rPr lang="en-US" sz="1800">
                <a:solidFill>
                  <a:schemeClr val="lt1"/>
                </a:solidFill>
                <a:latin typeface="Bookman Old Style"/>
                <a:ea typeface="Bookman Old Style"/>
                <a:cs typeface="Bookman Old Style"/>
                <a:sym typeface="Bookman Old Style"/>
              </a:rPr>
              <a:t>To find email engagement metrics, we will first categorize the email events. If the event is 'sent_weekly_digest' or 'sent_reengagement_email', then it will go under 'sent' category. If the event is 'email_open', then it will go under 'opened' category. If the event is 'email_clickthrough', then it will go under 'clicked' category.</a:t>
            </a:r>
            <a:endParaRPr/>
          </a:p>
          <a:p>
            <a:pPr indent="-342900" lvl="0" marL="342900" marR="0" rtl="0" algn="l">
              <a:spcBef>
                <a:spcPts val="0"/>
              </a:spcBef>
              <a:spcAft>
                <a:spcPts val="0"/>
              </a:spcAft>
              <a:buClr>
                <a:schemeClr val="lt1"/>
              </a:buClr>
              <a:buSzPts val="1800"/>
              <a:buFont typeface="Bookman Old Style"/>
              <a:buAutoNum type="arabicPeriod"/>
            </a:pPr>
            <a:r>
              <a:rPr lang="en-US" sz="1800">
                <a:solidFill>
                  <a:schemeClr val="lt1"/>
                </a:solidFill>
                <a:latin typeface="Bookman Old Style"/>
                <a:ea typeface="Bookman Old Style"/>
                <a:cs typeface="Bookman Old Style"/>
                <a:sym typeface="Bookman Old Style"/>
              </a:rPr>
              <a:t>Then to find email opening rate, we will divide the sum of opened events by sum of sent events and multiply it by 100.</a:t>
            </a:r>
            <a:endParaRPr/>
          </a:p>
          <a:p>
            <a:pPr indent="-342900" lvl="0" marL="342900" marR="0" rtl="0" algn="l">
              <a:spcBef>
                <a:spcPts val="0"/>
              </a:spcBef>
              <a:spcAft>
                <a:spcPts val="0"/>
              </a:spcAft>
              <a:buClr>
                <a:schemeClr val="lt1"/>
              </a:buClr>
              <a:buSzPts val="1800"/>
              <a:buFont typeface="Bookman Old Style"/>
              <a:buAutoNum type="arabicPeriod"/>
            </a:pPr>
            <a:r>
              <a:rPr lang="en-US" sz="1800">
                <a:solidFill>
                  <a:schemeClr val="lt1"/>
                </a:solidFill>
                <a:latin typeface="Bookman Old Style"/>
                <a:ea typeface="Bookman Old Style"/>
                <a:cs typeface="Bookman Old Style"/>
                <a:sym typeface="Bookman Old Style"/>
              </a:rPr>
              <a:t>Then to find email clicked rate, we will divide the sum of clicked events by sum of sent events and multiply it by 100</a:t>
            </a:r>
            <a:r>
              <a:rPr b="1" lang="en-US" sz="1800">
                <a:solidFill>
                  <a:schemeClr val="lt1"/>
                </a:solidFill>
                <a:latin typeface="Bookman Old Style"/>
                <a:ea typeface="Bookman Old Style"/>
                <a:cs typeface="Bookman Old Style"/>
                <a:sym typeface="Bookman Old Style"/>
              </a:rPr>
              <a:t>.</a:t>
            </a:r>
            <a:endParaRPr b="1" sz="1800">
              <a:solidFill>
                <a:schemeClr val="lt1"/>
              </a:solidFill>
              <a:latin typeface="Bookman Old Style"/>
              <a:ea typeface="Bookman Old Style"/>
              <a:cs typeface="Bookman Old Style"/>
              <a:sym typeface="Bookman Old Styl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
          <p:cNvSpPr txBox="1"/>
          <p:nvPr>
            <p:ph type="title"/>
          </p:nvPr>
        </p:nvSpPr>
        <p:spPr>
          <a:xfrm>
            <a:off x="627061" y="252693"/>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3600"/>
              <a:buFont typeface="Bookman Old Style"/>
              <a:buNone/>
            </a:pPr>
            <a:r>
              <a:rPr b="1" lang="en-US" sz="3600" u="sng">
                <a:latin typeface="Bookman Old Style"/>
                <a:ea typeface="Bookman Old Style"/>
                <a:cs typeface="Bookman Old Style"/>
                <a:sym typeface="Bookman Old Style"/>
              </a:rPr>
              <a:t>About Project </a:t>
            </a:r>
            <a:endParaRPr b="1" sz="3600" u="sng">
              <a:latin typeface="Bookman Old Style"/>
              <a:ea typeface="Bookman Old Style"/>
              <a:cs typeface="Bookman Old Style"/>
              <a:sym typeface="Bookman Old Style"/>
            </a:endParaRPr>
          </a:p>
        </p:txBody>
      </p:sp>
      <p:sp>
        <p:nvSpPr>
          <p:cNvPr id="156" name="Google Shape;156;p2"/>
          <p:cNvSpPr txBox="1"/>
          <p:nvPr/>
        </p:nvSpPr>
        <p:spPr>
          <a:xfrm>
            <a:off x="533401" y="1238251"/>
            <a:ext cx="11144400" cy="52641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2400"/>
              <a:buFont typeface="Arial"/>
              <a:buChar char="•"/>
            </a:pPr>
            <a:r>
              <a:rPr b="0" i="0" lang="en-US" sz="2400" u="none" cap="none" strike="noStrike">
                <a:solidFill>
                  <a:schemeClr val="lt1"/>
                </a:solidFill>
                <a:latin typeface="Bookman Old Style"/>
                <a:ea typeface="Bookman Old Style"/>
                <a:cs typeface="Bookman Old Style"/>
                <a:sym typeface="Bookman Old Style"/>
              </a:rPr>
              <a:t>This project involves case study on Operation Analysis &amp; Investagating Metric Spike.</a:t>
            </a:r>
            <a:endParaRPr/>
          </a:p>
          <a:p>
            <a:pPr indent="-285750" lvl="0" marL="285750" marR="0" rtl="0" algn="l">
              <a:spcBef>
                <a:spcPts val="0"/>
              </a:spcBef>
              <a:spcAft>
                <a:spcPts val="0"/>
              </a:spcAft>
              <a:buClr>
                <a:schemeClr val="lt1"/>
              </a:buClr>
              <a:buSzPts val="2400"/>
              <a:buFont typeface="Arial"/>
              <a:buChar char="•"/>
            </a:pPr>
            <a:r>
              <a:rPr b="0" i="0" lang="en-US" sz="2400" u="none" cap="none" strike="noStrike">
                <a:solidFill>
                  <a:schemeClr val="lt1"/>
                </a:solidFill>
                <a:latin typeface="Bookman Old Style"/>
                <a:ea typeface="Bookman Old Style"/>
                <a:cs typeface="Bookman Old Style"/>
                <a:sym typeface="Bookman Old Style"/>
              </a:rPr>
              <a:t>The Operation Analysis is a process that monitor company’s  data &amp;  discovery of insights to help team make better decision.</a:t>
            </a:r>
            <a:endParaRPr/>
          </a:p>
          <a:p>
            <a:pPr indent="-285750" lvl="0" marL="285750" marR="0" rtl="0" algn="l">
              <a:spcBef>
                <a:spcPts val="0"/>
              </a:spcBef>
              <a:spcAft>
                <a:spcPts val="0"/>
              </a:spcAft>
              <a:buClr>
                <a:schemeClr val="lt1"/>
              </a:buClr>
              <a:buSzPts val="2400"/>
              <a:buFont typeface="Arial"/>
              <a:buChar char="•"/>
            </a:pPr>
            <a:r>
              <a:rPr b="0" i="0" lang="en-US" sz="2400" u="none" cap="none" strike="noStrike">
                <a:solidFill>
                  <a:schemeClr val="lt1"/>
                </a:solidFill>
                <a:latin typeface="Bookman Old Style"/>
                <a:ea typeface="Bookman Old Style"/>
                <a:cs typeface="Bookman Old Style"/>
                <a:sym typeface="Bookman Old Style"/>
              </a:rPr>
              <a:t>This analysis helps identify areas of improvement within the company  by using real-time data.</a:t>
            </a:r>
            <a:endParaRPr/>
          </a:p>
          <a:p>
            <a:pPr indent="-285750" lvl="0" marL="285750" marR="0" rtl="0" algn="l">
              <a:spcBef>
                <a:spcPts val="0"/>
              </a:spcBef>
              <a:spcAft>
                <a:spcPts val="0"/>
              </a:spcAft>
              <a:buClr>
                <a:schemeClr val="lt1"/>
              </a:buClr>
              <a:buSzPts val="2400"/>
              <a:buFont typeface="Arial"/>
              <a:buChar char="•"/>
            </a:pPr>
            <a:r>
              <a:rPr b="0" i="0" lang="en-US" sz="2400" u="none" cap="none" strike="noStrike">
                <a:solidFill>
                  <a:schemeClr val="lt1"/>
                </a:solidFill>
                <a:latin typeface="Bookman Old Style"/>
                <a:ea typeface="Bookman Old Style"/>
                <a:cs typeface="Bookman Old Style"/>
                <a:sym typeface="Bookman Old Style"/>
              </a:rPr>
              <a:t>The Investigating Metric Spike is One of the key aspects of Operational Analytics.</a:t>
            </a:r>
            <a:endParaRPr/>
          </a:p>
          <a:p>
            <a:pPr indent="-285750" lvl="0" marL="285750" marR="0" rtl="0" algn="l">
              <a:spcBef>
                <a:spcPts val="0"/>
              </a:spcBef>
              <a:spcAft>
                <a:spcPts val="0"/>
              </a:spcAft>
              <a:buClr>
                <a:schemeClr val="lt1"/>
              </a:buClr>
              <a:buSzPts val="2400"/>
              <a:buFont typeface="Arial"/>
              <a:buChar char="•"/>
            </a:pPr>
            <a:r>
              <a:rPr b="0" i="0" lang="en-US" sz="2400" u="none" cap="none" strike="noStrike">
                <a:solidFill>
                  <a:schemeClr val="lt1"/>
                </a:solidFill>
                <a:latin typeface="Bookman Old Style"/>
                <a:ea typeface="Bookman Old Style"/>
                <a:cs typeface="Bookman Old Style"/>
                <a:sym typeface="Bookman Old Style"/>
              </a:rPr>
              <a:t>This involves understanding and explaining sudden changes in key metrics, it helps us to give data on daily basis like user engagement or update in a sales team or occurrence and activation time of a product.</a:t>
            </a:r>
            <a:endParaRPr/>
          </a:p>
          <a:p>
            <a:pPr indent="-285750" lvl="0" marL="285750" marR="0" rtl="0" algn="l">
              <a:spcBef>
                <a:spcPts val="0"/>
              </a:spcBef>
              <a:spcAft>
                <a:spcPts val="0"/>
              </a:spcAft>
              <a:buClr>
                <a:schemeClr val="lt1"/>
              </a:buClr>
              <a:buSzPts val="2400"/>
              <a:buFont typeface="Arial"/>
              <a:buChar char="•"/>
            </a:pPr>
            <a:r>
              <a:rPr b="0" i="0" lang="en-US" sz="2400" u="none" cap="none" strike="noStrike">
                <a:solidFill>
                  <a:schemeClr val="lt1"/>
                </a:solidFill>
                <a:latin typeface="Bookman Old Style"/>
                <a:ea typeface="Bookman Old Style"/>
                <a:cs typeface="Bookman Old Style"/>
                <a:sym typeface="Bookman Old Style"/>
              </a:rPr>
              <a:t>Using this  casestudy we will work with different data tables like ( job_data,users, events, email_events).</a:t>
            </a:r>
            <a:endParaRPr/>
          </a:p>
          <a:p>
            <a:pPr indent="-285750" lvl="0" marL="285750" marR="0" rtl="0" algn="l">
              <a:spcBef>
                <a:spcPts val="0"/>
              </a:spcBef>
              <a:spcAft>
                <a:spcPts val="0"/>
              </a:spcAft>
              <a:buClr>
                <a:schemeClr val="lt1"/>
              </a:buClr>
              <a:buSzPts val="2400"/>
              <a:buFont typeface="Arial"/>
              <a:buChar char="•"/>
            </a:pPr>
            <a:r>
              <a:rPr b="0" i="0" lang="en-US" sz="2400" u="none" cap="none" strike="noStrike">
                <a:solidFill>
                  <a:schemeClr val="lt1"/>
                </a:solidFill>
                <a:latin typeface="Bookman Old Style"/>
                <a:ea typeface="Bookman Old Style"/>
                <a:cs typeface="Bookman Old Style"/>
                <a:sym typeface="Bookman Old Style"/>
              </a:rPr>
              <a:t>We will use MySql Workbench 8.0 CE.</a:t>
            </a:r>
            <a:endParaRPr b="0" i="0" sz="2400" u="none" cap="none" strike="noStrike">
              <a:solidFill>
                <a:schemeClr val="lt1"/>
              </a:solidFill>
              <a:latin typeface="Bookman Old Style"/>
              <a:ea typeface="Bookman Old Style"/>
              <a:cs typeface="Bookman Old Style"/>
              <a:sym typeface="Bookman Old Styl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descr="Different coloured organisers" id="161" name="Google Shape;161;p3"/>
          <p:cNvPicPr preferRelativeResize="0"/>
          <p:nvPr/>
        </p:nvPicPr>
        <p:blipFill rotWithShape="1">
          <a:blip r:embed="rId3">
            <a:alphaModFix amt="15000"/>
          </a:blip>
          <a:srcRect b="7025" l="0" r="0" t="0"/>
          <a:stretch/>
        </p:blipFill>
        <p:spPr>
          <a:xfrm>
            <a:off x="-257790" y="-152400"/>
            <a:ext cx="12191980" cy="6857990"/>
          </a:xfrm>
          <a:prstGeom prst="rect">
            <a:avLst/>
          </a:prstGeom>
          <a:noFill/>
          <a:ln cap="flat" cmpd="sng" w="9525">
            <a:solidFill>
              <a:srgbClr val="4A0808"/>
            </a:solidFill>
            <a:prstDash val="solid"/>
            <a:round/>
            <a:headEnd len="sm" w="sm" type="none"/>
            <a:tailEnd len="sm" w="sm" type="none"/>
          </a:ln>
        </p:spPr>
      </p:pic>
      <p:sp>
        <p:nvSpPr>
          <p:cNvPr id="162" name="Google Shape;162;p3"/>
          <p:cNvSpPr/>
          <p:nvPr/>
        </p:nvSpPr>
        <p:spPr>
          <a:xfrm>
            <a:off x="3676650" y="3429000"/>
            <a:ext cx="4152900" cy="1009650"/>
          </a:xfrm>
          <a:prstGeom prst="roundRect">
            <a:avLst>
              <a:gd fmla="val 16667"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63" name="Google Shape;163;p3"/>
          <p:cNvSpPr txBox="1"/>
          <p:nvPr>
            <p:ph type="title"/>
          </p:nvPr>
        </p:nvSpPr>
        <p:spPr>
          <a:xfrm>
            <a:off x="3034395" y="2320787"/>
            <a:ext cx="10469789" cy="1797327"/>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2"/>
              </a:buClr>
              <a:buSzPts val="5400"/>
              <a:buFont typeface="Bookman Old Style"/>
              <a:buNone/>
            </a:pPr>
            <a:r>
              <a:rPr b="1" lang="en-US" sz="5400">
                <a:latin typeface="Bookman Old Style"/>
                <a:ea typeface="Bookman Old Style"/>
                <a:cs typeface="Bookman Old Style"/>
                <a:sym typeface="Bookman Old Style"/>
              </a:rPr>
              <a:t>CASE STUDY 1</a:t>
            </a:r>
            <a:br>
              <a:rPr b="1" lang="en-US" sz="5400">
                <a:latin typeface="Bookman Old Style"/>
                <a:ea typeface="Bookman Old Style"/>
                <a:cs typeface="Bookman Old Style"/>
                <a:sym typeface="Bookman Old Style"/>
              </a:rPr>
            </a:br>
            <a:endParaRPr b="1" sz="5400">
              <a:latin typeface="Bookman Old Style"/>
              <a:ea typeface="Bookman Old Style"/>
              <a:cs typeface="Bookman Old Style"/>
              <a:sym typeface="Bookman Old Style"/>
            </a:endParaRPr>
          </a:p>
        </p:txBody>
      </p:sp>
      <p:sp>
        <p:nvSpPr>
          <p:cNvPr id="164" name="Google Shape;164;p3"/>
          <p:cNvSpPr txBox="1"/>
          <p:nvPr/>
        </p:nvSpPr>
        <p:spPr>
          <a:xfrm>
            <a:off x="3823605" y="3543300"/>
            <a:ext cx="53340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4000" u="none" cap="none" strike="noStrike">
                <a:solidFill>
                  <a:schemeClr val="lt1"/>
                </a:solidFill>
                <a:latin typeface="Manrope"/>
                <a:ea typeface="Manrope"/>
                <a:cs typeface="Manrope"/>
                <a:sym typeface="Manrope"/>
              </a:rPr>
              <a:t>Job Data Analysis</a:t>
            </a:r>
            <a:endParaRPr sz="4000">
              <a:solidFill>
                <a:schemeClr val="lt1"/>
              </a:solidFill>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4"/>
          <p:cNvSpPr/>
          <p:nvPr/>
        </p:nvSpPr>
        <p:spPr>
          <a:xfrm>
            <a:off x="548640" y="1615439"/>
            <a:ext cx="5110480" cy="1671621"/>
          </a:xfrm>
          <a:prstGeom prst="rect">
            <a:avLst/>
          </a:prstGeom>
          <a:solidFill>
            <a:schemeClr val="accent1">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70" name="Google Shape;170;p4"/>
          <p:cNvSpPr txBox="1"/>
          <p:nvPr>
            <p:ph type="title"/>
          </p:nvPr>
        </p:nvSpPr>
        <p:spPr>
          <a:xfrm>
            <a:off x="646111" y="452718"/>
            <a:ext cx="9404723" cy="116272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3200"/>
              <a:buFont typeface="Bookman Old Style"/>
              <a:buNone/>
            </a:pPr>
            <a:r>
              <a:rPr b="1" lang="en-US" sz="3200">
                <a:latin typeface="Bookman Old Style"/>
                <a:ea typeface="Bookman Old Style"/>
                <a:cs typeface="Bookman Old Style"/>
                <a:sym typeface="Bookman Old Style"/>
              </a:rPr>
              <a:t>A) </a:t>
            </a:r>
            <a:r>
              <a:rPr b="1" lang="en-US" sz="3200" u="sng">
                <a:latin typeface="Bookman Old Style"/>
                <a:ea typeface="Bookman Old Style"/>
                <a:cs typeface="Bookman Old Style"/>
                <a:sym typeface="Bookman Old Style"/>
              </a:rPr>
              <a:t>Jobs Reviewed Over Time </a:t>
            </a:r>
            <a:endParaRPr b="1" sz="3200" u="sng">
              <a:latin typeface="Bookman Old Style"/>
              <a:ea typeface="Bookman Old Style"/>
              <a:cs typeface="Bookman Old Style"/>
              <a:sym typeface="Bookman Old Style"/>
            </a:endParaRPr>
          </a:p>
        </p:txBody>
      </p:sp>
      <p:sp>
        <p:nvSpPr>
          <p:cNvPr id="171" name="Google Shape;171;p4"/>
          <p:cNvSpPr txBox="1"/>
          <p:nvPr>
            <p:ph idx="1" type="body"/>
          </p:nvPr>
        </p:nvSpPr>
        <p:spPr>
          <a:xfrm>
            <a:off x="725316" y="1757680"/>
            <a:ext cx="8946541" cy="4195481"/>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600"/>
              <a:buNone/>
            </a:pPr>
            <a:r>
              <a:rPr lang="en-US">
                <a:latin typeface="Century Gothic"/>
                <a:ea typeface="Century Gothic"/>
                <a:cs typeface="Century Gothic"/>
                <a:sym typeface="Century Gothic"/>
              </a:rPr>
              <a:t>select count(distinct job_id)/(30*24) </a:t>
            </a:r>
            <a:endParaRPr/>
          </a:p>
          <a:p>
            <a:pPr indent="0" lvl="0" marL="0" rtl="0" algn="l">
              <a:spcBef>
                <a:spcPts val="1000"/>
              </a:spcBef>
              <a:spcAft>
                <a:spcPts val="0"/>
              </a:spcAft>
              <a:buSzPts val="1600"/>
              <a:buNone/>
            </a:pPr>
            <a:r>
              <a:rPr lang="en-US">
                <a:latin typeface="Century Gothic"/>
                <a:ea typeface="Century Gothic"/>
                <a:cs typeface="Century Gothic"/>
                <a:sym typeface="Century Gothic"/>
              </a:rPr>
              <a:t>as `Number of jobs reviewed per hour`</a:t>
            </a:r>
            <a:endParaRPr/>
          </a:p>
          <a:p>
            <a:pPr indent="0" lvl="0" marL="0" rtl="0" algn="l">
              <a:spcBef>
                <a:spcPts val="1000"/>
              </a:spcBef>
              <a:spcAft>
                <a:spcPts val="0"/>
              </a:spcAft>
              <a:buSzPts val="1600"/>
              <a:buNone/>
            </a:pPr>
            <a:r>
              <a:rPr lang="en-US">
                <a:latin typeface="Century Gothic"/>
                <a:ea typeface="Century Gothic"/>
                <a:cs typeface="Century Gothic"/>
                <a:sym typeface="Century Gothic"/>
              </a:rPr>
              <a:t>from job_data;</a:t>
            </a:r>
            <a:endParaRPr/>
          </a:p>
          <a:p>
            <a:pPr indent="-241300" lvl="0" marL="342900" rtl="0" algn="l">
              <a:spcBef>
                <a:spcPts val="1000"/>
              </a:spcBef>
              <a:spcAft>
                <a:spcPts val="0"/>
              </a:spcAft>
              <a:buSzPts val="1600"/>
              <a:buNone/>
            </a:pPr>
            <a:r>
              <a:t/>
            </a:r>
            <a:endParaRPr>
              <a:latin typeface="Century Gothic"/>
              <a:ea typeface="Century Gothic"/>
              <a:cs typeface="Century Gothic"/>
              <a:sym typeface="Century Gothic"/>
            </a:endParaRPr>
          </a:p>
          <a:p>
            <a:pPr indent="-241300" lvl="0" marL="342900" rtl="0" algn="l">
              <a:spcBef>
                <a:spcPts val="1000"/>
              </a:spcBef>
              <a:spcAft>
                <a:spcPts val="0"/>
              </a:spcAft>
              <a:buSzPts val="1600"/>
              <a:buNone/>
            </a:pPr>
            <a:r>
              <a:t/>
            </a:r>
            <a:endParaRPr>
              <a:latin typeface="Century Gothic"/>
              <a:ea typeface="Century Gothic"/>
              <a:cs typeface="Century Gothic"/>
              <a:sym typeface="Century Gothic"/>
            </a:endParaRPr>
          </a:p>
          <a:p>
            <a:pPr indent="-241300" lvl="0" marL="342900" rtl="0" algn="l">
              <a:spcBef>
                <a:spcPts val="1000"/>
              </a:spcBef>
              <a:spcAft>
                <a:spcPts val="0"/>
              </a:spcAft>
              <a:buSzPts val="1600"/>
              <a:buNone/>
            </a:pPr>
            <a:r>
              <a:t/>
            </a:r>
            <a:endParaRPr>
              <a:latin typeface="Century Gothic"/>
              <a:ea typeface="Century Gothic"/>
              <a:cs typeface="Century Gothic"/>
              <a:sym typeface="Century Gothic"/>
            </a:endParaRPr>
          </a:p>
          <a:p>
            <a:pPr indent="-241300" lvl="0" marL="342900" rtl="0" algn="l">
              <a:spcBef>
                <a:spcPts val="1000"/>
              </a:spcBef>
              <a:spcAft>
                <a:spcPts val="0"/>
              </a:spcAft>
              <a:buSzPts val="1600"/>
              <a:buNone/>
            </a:pPr>
            <a:r>
              <a:t/>
            </a:r>
            <a:endParaRPr/>
          </a:p>
        </p:txBody>
      </p:sp>
      <p:pic>
        <p:nvPicPr>
          <p:cNvPr id="172" name="Google Shape;172;p4"/>
          <p:cNvPicPr preferRelativeResize="0"/>
          <p:nvPr/>
        </p:nvPicPr>
        <p:blipFill rotWithShape="1">
          <a:blip r:embed="rId3">
            <a:alphaModFix/>
          </a:blip>
          <a:srcRect b="0" l="0" r="0" t="0"/>
          <a:stretch/>
        </p:blipFill>
        <p:spPr>
          <a:xfrm>
            <a:off x="725316" y="3713181"/>
            <a:ext cx="4199315" cy="1529380"/>
          </a:xfrm>
          <a:prstGeom prst="rect">
            <a:avLst/>
          </a:prstGeom>
          <a:noFill/>
          <a:ln>
            <a:noFill/>
          </a:ln>
        </p:spPr>
      </p:pic>
      <p:sp>
        <p:nvSpPr>
          <p:cNvPr id="173" name="Google Shape;173;p4"/>
          <p:cNvSpPr txBox="1"/>
          <p:nvPr/>
        </p:nvSpPr>
        <p:spPr>
          <a:xfrm>
            <a:off x="6096000" y="1615439"/>
            <a:ext cx="5760720" cy="30777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Bookman Old Style"/>
                <a:ea typeface="Bookman Old Style"/>
                <a:cs typeface="Bookman Old Style"/>
                <a:sym typeface="Bookman Old Style"/>
              </a:rPr>
              <a:t>STEPS :-</a:t>
            </a:r>
            <a:endParaRPr/>
          </a:p>
          <a:p>
            <a:pPr indent="0" lvl="0" marL="0" marR="0" rtl="0" algn="l">
              <a:spcBef>
                <a:spcPts val="0"/>
              </a:spcBef>
              <a:spcAft>
                <a:spcPts val="0"/>
              </a:spcAft>
              <a:buNone/>
            </a:pPr>
            <a:r>
              <a:t/>
            </a:r>
            <a:endParaRPr b="1" sz="1800">
              <a:solidFill>
                <a:schemeClr val="lt1"/>
              </a:solidFill>
              <a:latin typeface="Bookman Old Style"/>
              <a:ea typeface="Bookman Old Style"/>
              <a:cs typeface="Bookman Old Style"/>
              <a:sym typeface="Bookman Old Style"/>
            </a:endParaRPr>
          </a:p>
          <a:p>
            <a:pPr indent="-285750" lvl="0" marL="285750" marR="0" rtl="0" algn="l">
              <a:spcBef>
                <a:spcPts val="0"/>
              </a:spcBef>
              <a:spcAft>
                <a:spcPts val="0"/>
              </a:spcAft>
              <a:buClr>
                <a:schemeClr val="lt1"/>
              </a:buClr>
              <a:buSzPts val="2000"/>
              <a:buFont typeface="Arial"/>
              <a:buChar char="•"/>
            </a:pPr>
            <a:r>
              <a:rPr lang="en-US" sz="2000">
                <a:solidFill>
                  <a:schemeClr val="lt1"/>
                </a:solidFill>
                <a:latin typeface="Bookman Old Style"/>
                <a:ea typeface="Bookman Old Style"/>
                <a:cs typeface="Bookman Old Style"/>
                <a:sym typeface="Bookman Old Style"/>
              </a:rPr>
              <a:t>To know the number of jobs reviewed per hour we need to count the distinct job_id.</a:t>
            </a:r>
            <a:endParaRPr/>
          </a:p>
          <a:p>
            <a:pPr indent="-285750" lvl="0" marL="285750" marR="0" rtl="0" algn="l">
              <a:spcBef>
                <a:spcPts val="0"/>
              </a:spcBef>
              <a:spcAft>
                <a:spcPts val="0"/>
              </a:spcAft>
              <a:buClr>
                <a:schemeClr val="lt1"/>
              </a:buClr>
              <a:buSzPts val="2000"/>
              <a:buFont typeface="Arial"/>
              <a:buChar char="•"/>
            </a:pPr>
            <a:r>
              <a:rPr lang="en-US" sz="2000">
                <a:solidFill>
                  <a:schemeClr val="lt1"/>
                </a:solidFill>
                <a:latin typeface="Bookman Old Style"/>
                <a:ea typeface="Bookman Old Style"/>
                <a:cs typeface="Bookman Old Style"/>
                <a:sym typeface="Bookman Old Style"/>
              </a:rPr>
              <a:t>Now we have to calculate jobs reviewed per hour for 30 days so we will multiply them i.e (30*24).</a:t>
            </a:r>
            <a:endParaRPr/>
          </a:p>
          <a:p>
            <a:pPr indent="-285750" lvl="0" marL="285750" marR="0" rtl="0" algn="l">
              <a:spcBef>
                <a:spcPts val="0"/>
              </a:spcBef>
              <a:spcAft>
                <a:spcPts val="0"/>
              </a:spcAft>
              <a:buClr>
                <a:schemeClr val="lt1"/>
              </a:buClr>
              <a:buSzPts val="2000"/>
              <a:buFont typeface="Arial"/>
              <a:buChar char="•"/>
            </a:pPr>
            <a:r>
              <a:rPr lang="en-US" sz="2000">
                <a:solidFill>
                  <a:schemeClr val="lt1"/>
                </a:solidFill>
                <a:latin typeface="Bookman Old Style"/>
                <a:ea typeface="Bookman Old Style"/>
                <a:cs typeface="Bookman Old Style"/>
                <a:sym typeface="Bookman Old Style"/>
              </a:rPr>
              <a:t>Now we need to divide the count of job_id by number of hours from job_data.</a:t>
            </a:r>
            <a:endParaRPr/>
          </a:p>
          <a:p>
            <a:pPr indent="0" lvl="0" marL="0" marR="0" rtl="0" algn="l">
              <a:spcBef>
                <a:spcPts val="0"/>
              </a:spcBef>
              <a:spcAft>
                <a:spcPts val="0"/>
              </a:spcAft>
              <a:buNone/>
            </a:pPr>
            <a:r>
              <a:t/>
            </a:r>
            <a:endParaRPr b="1" sz="1800">
              <a:solidFill>
                <a:schemeClr val="lt1"/>
              </a:solidFill>
              <a:latin typeface="Bookman Old Style"/>
              <a:ea typeface="Bookman Old Style"/>
              <a:cs typeface="Bookman Old Style"/>
              <a:sym typeface="Bookman Old Styl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5"/>
          <p:cNvSpPr/>
          <p:nvPr/>
        </p:nvSpPr>
        <p:spPr>
          <a:xfrm>
            <a:off x="360362" y="1331259"/>
            <a:ext cx="5478463" cy="3364566"/>
          </a:xfrm>
          <a:prstGeom prst="rect">
            <a:avLst/>
          </a:prstGeom>
          <a:solidFill>
            <a:schemeClr val="accent1">
              <a:alpha val="8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79" name="Google Shape;179;p5"/>
          <p:cNvSpPr txBox="1"/>
          <p:nvPr>
            <p:ph type="title"/>
          </p:nvPr>
        </p:nvSpPr>
        <p:spPr>
          <a:xfrm>
            <a:off x="360362" y="271743"/>
            <a:ext cx="9404723" cy="116272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3200"/>
              <a:buFont typeface="Bookman Old Style"/>
              <a:buNone/>
            </a:pPr>
            <a:r>
              <a:rPr b="1" lang="en-US" sz="3200" u="sng">
                <a:latin typeface="Bookman Old Style"/>
                <a:ea typeface="Bookman Old Style"/>
                <a:cs typeface="Bookman Old Style"/>
                <a:sym typeface="Bookman Old Style"/>
              </a:rPr>
              <a:t>B) Throughput Analysis</a:t>
            </a:r>
            <a:endParaRPr b="1" sz="3200" u="sng">
              <a:latin typeface="Bookman Old Style"/>
              <a:ea typeface="Bookman Old Style"/>
              <a:cs typeface="Bookman Old Style"/>
              <a:sym typeface="Bookman Old Style"/>
            </a:endParaRPr>
          </a:p>
        </p:txBody>
      </p:sp>
      <p:sp>
        <p:nvSpPr>
          <p:cNvPr id="180" name="Google Shape;180;p5"/>
          <p:cNvSpPr txBox="1"/>
          <p:nvPr>
            <p:ph idx="1" type="body"/>
          </p:nvPr>
        </p:nvSpPr>
        <p:spPr>
          <a:xfrm>
            <a:off x="493712" y="1331259"/>
            <a:ext cx="8946541" cy="4195481"/>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440"/>
              <a:buNone/>
            </a:pPr>
            <a:r>
              <a:rPr lang="en-US" sz="1800">
                <a:latin typeface="Bookman Old Style"/>
                <a:ea typeface="Bookman Old Style"/>
                <a:cs typeface="Bookman Old Style"/>
                <a:sym typeface="Bookman Old Style"/>
              </a:rPr>
              <a:t>SELECT ds as date_of_review,</a:t>
            </a:r>
            <a:endParaRPr/>
          </a:p>
          <a:p>
            <a:pPr indent="0" lvl="0" marL="0" rtl="0" algn="l">
              <a:spcBef>
                <a:spcPts val="1000"/>
              </a:spcBef>
              <a:spcAft>
                <a:spcPts val="0"/>
              </a:spcAft>
              <a:buSzPts val="1440"/>
              <a:buNone/>
            </a:pPr>
            <a:r>
              <a:rPr lang="en-US" sz="1800">
                <a:latin typeface="Bookman Old Style"/>
                <a:ea typeface="Bookman Old Style"/>
                <a:cs typeface="Bookman Old Style"/>
                <a:sym typeface="Bookman Old Style"/>
              </a:rPr>
              <a:t> jobs_reviewed,AVG(jobs_reviewed) OVER</a:t>
            </a:r>
            <a:endParaRPr/>
          </a:p>
          <a:p>
            <a:pPr indent="0" lvl="0" marL="0" rtl="0" algn="l">
              <a:spcBef>
                <a:spcPts val="1000"/>
              </a:spcBef>
              <a:spcAft>
                <a:spcPts val="0"/>
              </a:spcAft>
              <a:buSzPts val="1440"/>
              <a:buNone/>
            </a:pPr>
            <a:r>
              <a:rPr lang="en-US" sz="1800">
                <a:latin typeface="Bookman Old Style"/>
                <a:ea typeface="Bookman Old Style"/>
                <a:cs typeface="Bookman Old Style"/>
                <a:sym typeface="Bookman Old Style"/>
              </a:rPr>
              <a:t>(ORDER BY ds ROWS BETWEEN 6 </a:t>
            </a:r>
            <a:endParaRPr/>
          </a:p>
          <a:p>
            <a:pPr indent="0" lvl="0" marL="0" rtl="0" algn="l">
              <a:spcBef>
                <a:spcPts val="1000"/>
              </a:spcBef>
              <a:spcAft>
                <a:spcPts val="0"/>
              </a:spcAft>
              <a:buSzPts val="1440"/>
              <a:buNone/>
            </a:pPr>
            <a:r>
              <a:rPr lang="en-US" sz="1800">
                <a:latin typeface="Bookman Old Style"/>
                <a:ea typeface="Bookman Old Style"/>
                <a:cs typeface="Bookman Old Style"/>
                <a:sym typeface="Bookman Old Style"/>
              </a:rPr>
              <a:t>PRECEDING AND CURRENT ROW) </a:t>
            </a:r>
            <a:endParaRPr/>
          </a:p>
          <a:p>
            <a:pPr indent="0" lvl="0" marL="0" rtl="0" algn="l">
              <a:spcBef>
                <a:spcPts val="1000"/>
              </a:spcBef>
              <a:spcAft>
                <a:spcPts val="0"/>
              </a:spcAft>
              <a:buSzPts val="1440"/>
              <a:buNone/>
            </a:pPr>
            <a:r>
              <a:rPr lang="en-US" sz="1800">
                <a:latin typeface="Bookman Old Style"/>
                <a:ea typeface="Bookman Old Style"/>
                <a:cs typeface="Bookman Old Style"/>
                <a:sym typeface="Bookman Old Style"/>
              </a:rPr>
              <a:t>AS throughput_7_rolling_average </a:t>
            </a:r>
            <a:endParaRPr/>
          </a:p>
          <a:p>
            <a:pPr indent="0" lvl="0" marL="0" rtl="0" algn="l">
              <a:spcBef>
                <a:spcPts val="1000"/>
              </a:spcBef>
              <a:spcAft>
                <a:spcPts val="0"/>
              </a:spcAft>
              <a:buSzPts val="1440"/>
              <a:buNone/>
            </a:pPr>
            <a:r>
              <a:rPr lang="en-US" sz="1800">
                <a:latin typeface="Bookman Old Style"/>
                <a:ea typeface="Bookman Old Style"/>
                <a:cs typeface="Bookman Old Style"/>
                <a:sym typeface="Bookman Old Style"/>
              </a:rPr>
              <a:t>FROM ( SELECT ds, COUNT( DISTINCT job_id)</a:t>
            </a:r>
            <a:endParaRPr/>
          </a:p>
          <a:p>
            <a:pPr indent="0" lvl="0" marL="0" rtl="0" algn="l">
              <a:spcBef>
                <a:spcPts val="1000"/>
              </a:spcBef>
              <a:spcAft>
                <a:spcPts val="0"/>
              </a:spcAft>
              <a:buSzPts val="1440"/>
              <a:buNone/>
            </a:pPr>
            <a:r>
              <a:rPr lang="en-US" sz="1800">
                <a:latin typeface="Bookman Old Style"/>
                <a:ea typeface="Bookman Old Style"/>
                <a:cs typeface="Bookman Old Style"/>
                <a:sym typeface="Bookman Old Style"/>
              </a:rPr>
              <a:t> AS jobs_reviewed FROM job_data</a:t>
            </a:r>
            <a:endParaRPr sz="1800">
              <a:latin typeface="Bookman Old Style"/>
              <a:ea typeface="Bookman Old Style"/>
              <a:cs typeface="Bookman Old Style"/>
              <a:sym typeface="Bookman Old Style"/>
            </a:endParaRPr>
          </a:p>
          <a:p>
            <a:pPr indent="0" lvl="0" marL="0" rtl="0" algn="l">
              <a:spcBef>
                <a:spcPts val="1000"/>
              </a:spcBef>
              <a:spcAft>
                <a:spcPts val="0"/>
              </a:spcAft>
              <a:buSzPts val="1440"/>
              <a:buNone/>
            </a:pPr>
            <a:r>
              <a:rPr lang="en-US" sz="1800">
                <a:latin typeface="Bookman Old Style"/>
                <a:ea typeface="Bookman Old Style"/>
                <a:cs typeface="Bookman Old Style"/>
                <a:sym typeface="Bookman Old Style"/>
              </a:rPr>
              <a:t> GROUP BY ds ORDER BY ds ) a;</a:t>
            </a:r>
            <a:endParaRPr>
              <a:latin typeface="Bookman Old Style"/>
              <a:ea typeface="Bookman Old Style"/>
              <a:cs typeface="Bookman Old Style"/>
              <a:sym typeface="Bookman Old Style"/>
            </a:endParaRPr>
          </a:p>
        </p:txBody>
      </p:sp>
      <p:pic>
        <p:nvPicPr>
          <p:cNvPr id="181" name="Google Shape;181;p5"/>
          <p:cNvPicPr preferRelativeResize="0"/>
          <p:nvPr/>
        </p:nvPicPr>
        <p:blipFill rotWithShape="1">
          <a:blip r:embed="rId3">
            <a:alphaModFix/>
          </a:blip>
          <a:srcRect b="0" l="0" r="0" t="0"/>
          <a:stretch/>
        </p:blipFill>
        <p:spPr>
          <a:xfrm>
            <a:off x="413168" y="4840813"/>
            <a:ext cx="5372850" cy="1829055"/>
          </a:xfrm>
          <a:prstGeom prst="rect">
            <a:avLst/>
          </a:prstGeom>
          <a:noFill/>
          <a:ln>
            <a:noFill/>
          </a:ln>
        </p:spPr>
      </p:pic>
      <p:sp>
        <p:nvSpPr>
          <p:cNvPr id="182" name="Google Shape;182;p5"/>
          <p:cNvSpPr txBox="1"/>
          <p:nvPr/>
        </p:nvSpPr>
        <p:spPr>
          <a:xfrm>
            <a:off x="6096000" y="1434464"/>
            <a:ext cx="5923280" cy="37240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Bookman Old Style"/>
                <a:ea typeface="Bookman Old Style"/>
                <a:cs typeface="Bookman Old Style"/>
                <a:sym typeface="Bookman Old Style"/>
              </a:rPr>
              <a:t>STEPS :-</a:t>
            </a:r>
            <a:endParaRPr/>
          </a:p>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a:p>
            <a:pPr indent="-285750" lvl="0" marL="285750" marR="0" rtl="0" algn="l">
              <a:spcBef>
                <a:spcPts val="0"/>
              </a:spcBef>
              <a:spcAft>
                <a:spcPts val="0"/>
              </a:spcAft>
              <a:buClr>
                <a:schemeClr val="lt1"/>
              </a:buClr>
              <a:buSzPts val="2000"/>
              <a:buFont typeface="Arial"/>
              <a:buChar char="•"/>
            </a:pPr>
            <a:r>
              <a:rPr lang="en-US" sz="2000">
                <a:solidFill>
                  <a:schemeClr val="lt1"/>
                </a:solidFill>
                <a:latin typeface="Bookman Old Style"/>
                <a:ea typeface="Bookman Old Style"/>
                <a:cs typeface="Bookman Old Style"/>
                <a:sym typeface="Bookman Old Style"/>
              </a:rPr>
              <a:t>For calculating the through-put we will be using the 7-day rolling because it will give us an average of all days.</a:t>
            </a:r>
            <a:endParaRPr/>
          </a:p>
          <a:p>
            <a:pPr indent="-285750" lvl="0" marL="285750" marR="0" rtl="0" algn="l">
              <a:spcBef>
                <a:spcPts val="0"/>
              </a:spcBef>
              <a:spcAft>
                <a:spcPts val="0"/>
              </a:spcAft>
              <a:buClr>
                <a:schemeClr val="lt1"/>
              </a:buClr>
              <a:buSzPts val="2000"/>
              <a:buFont typeface="Arial"/>
              <a:buChar char="•"/>
            </a:pPr>
            <a:r>
              <a:rPr lang="en-US" sz="2000">
                <a:solidFill>
                  <a:schemeClr val="lt1"/>
                </a:solidFill>
                <a:latin typeface="Bookman Old Style"/>
                <a:ea typeface="Bookman Old Style"/>
                <a:cs typeface="Bookman Old Style"/>
                <a:sym typeface="Bookman Old Style"/>
              </a:rPr>
              <a:t>We will first take the count of job_id and order them w.r.t ds.</a:t>
            </a:r>
            <a:endParaRPr/>
          </a:p>
          <a:p>
            <a:pPr indent="-285750" lvl="0" marL="285750" marR="0" rtl="0" algn="l">
              <a:spcBef>
                <a:spcPts val="0"/>
              </a:spcBef>
              <a:spcAft>
                <a:spcPts val="0"/>
              </a:spcAft>
              <a:buClr>
                <a:schemeClr val="lt1"/>
              </a:buClr>
              <a:buSzPts val="2000"/>
              <a:buFont typeface="Arial"/>
              <a:buChar char="•"/>
            </a:pPr>
            <a:r>
              <a:rPr lang="en-US" sz="2000">
                <a:solidFill>
                  <a:schemeClr val="lt1"/>
                </a:solidFill>
                <a:latin typeface="Bookman Old Style"/>
                <a:ea typeface="Bookman Old Style"/>
                <a:cs typeface="Bookman Old Style"/>
                <a:sym typeface="Bookman Old Style"/>
              </a:rPr>
              <a:t>Use the Row function to consider the rows between 6 preceding rows and the current row 3.</a:t>
            </a:r>
            <a:endParaRPr/>
          </a:p>
          <a:p>
            <a:pPr indent="-285750" lvl="0" marL="285750" marR="0" rtl="0" algn="l">
              <a:spcBef>
                <a:spcPts val="0"/>
              </a:spcBef>
              <a:spcAft>
                <a:spcPts val="0"/>
              </a:spcAft>
              <a:buClr>
                <a:schemeClr val="lt1"/>
              </a:buClr>
              <a:buSzPts val="2000"/>
              <a:buFont typeface="Arial"/>
              <a:buChar char="•"/>
            </a:pPr>
            <a:r>
              <a:rPr lang="en-US" sz="2000">
                <a:solidFill>
                  <a:schemeClr val="lt1"/>
                </a:solidFill>
                <a:latin typeface="Bookman Old Style"/>
                <a:ea typeface="Bookman Old Style"/>
                <a:cs typeface="Bookman Old Style"/>
                <a:sym typeface="Bookman Old Style"/>
              </a:rPr>
              <a:t>Then we will take the average of all jobs_reviewed </a:t>
            </a:r>
            <a:endParaRPr sz="2000">
              <a:solidFill>
                <a:schemeClr val="lt1"/>
              </a:solidFill>
              <a:latin typeface="Bookman Old Style"/>
              <a:ea typeface="Bookman Old Style"/>
              <a:cs typeface="Bookman Old Style"/>
              <a:sym typeface="Bookman Old Styl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6" name="Shape 186"/>
        <p:cNvGrpSpPr/>
        <p:nvPr/>
      </p:nvGrpSpPr>
      <p:grpSpPr>
        <a:xfrm>
          <a:off x="0" y="0"/>
          <a:ext cx="0" cy="0"/>
          <a:chOff x="0" y="0"/>
          <a:chExt cx="0" cy="0"/>
        </a:xfrm>
      </p:grpSpPr>
      <p:sp>
        <p:nvSpPr>
          <p:cNvPr id="187" name="Google Shape;187;p6"/>
          <p:cNvSpPr/>
          <p:nvPr/>
        </p:nvSpPr>
        <p:spPr>
          <a:xfrm>
            <a:off x="438150" y="1686690"/>
            <a:ext cx="4985470" cy="2218560"/>
          </a:xfrm>
          <a:prstGeom prst="rect">
            <a:avLst/>
          </a:prstGeom>
          <a:solidFill>
            <a:schemeClr val="accent1">
              <a:alpha val="7568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88" name="Google Shape;188;p6"/>
          <p:cNvSpPr txBox="1"/>
          <p:nvPr>
            <p:ph type="title"/>
          </p:nvPr>
        </p:nvSpPr>
        <p:spPr>
          <a:xfrm>
            <a:off x="525156" y="497186"/>
            <a:ext cx="9514194" cy="146987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2"/>
              </a:buClr>
              <a:buSzPts val="3200"/>
              <a:buFont typeface="Bookman Old Style"/>
              <a:buNone/>
            </a:pPr>
            <a:r>
              <a:rPr b="1" lang="en-US" sz="3200">
                <a:latin typeface="Bookman Old Style"/>
                <a:ea typeface="Bookman Old Style"/>
                <a:cs typeface="Bookman Old Style"/>
                <a:sym typeface="Bookman Old Style"/>
              </a:rPr>
              <a:t>C) </a:t>
            </a:r>
            <a:r>
              <a:rPr b="1" lang="en-US" sz="3200" u="sng">
                <a:latin typeface="Bookman Old Style"/>
                <a:ea typeface="Bookman Old Style"/>
                <a:cs typeface="Bookman Old Style"/>
                <a:sym typeface="Bookman Old Style"/>
              </a:rPr>
              <a:t>Language Share Analysis</a:t>
            </a:r>
            <a:endParaRPr b="1" sz="3200" u="sng">
              <a:latin typeface="Bookman Old Style"/>
              <a:ea typeface="Bookman Old Style"/>
              <a:cs typeface="Bookman Old Style"/>
              <a:sym typeface="Bookman Old Style"/>
            </a:endParaRPr>
          </a:p>
        </p:txBody>
      </p:sp>
      <p:sp>
        <p:nvSpPr>
          <p:cNvPr id="189" name="Google Shape;189;p6"/>
          <p:cNvSpPr txBox="1"/>
          <p:nvPr>
            <p:ph idx="1" type="body"/>
          </p:nvPr>
        </p:nvSpPr>
        <p:spPr>
          <a:xfrm>
            <a:off x="525156" y="1686690"/>
            <a:ext cx="4985470" cy="3910716"/>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600"/>
              <a:buNone/>
            </a:pPr>
            <a:r>
              <a:rPr lang="en-US"/>
              <a:t>select `language`,count(`language`) as total ,</a:t>
            </a:r>
            <a:endParaRPr/>
          </a:p>
          <a:p>
            <a:pPr indent="0" lvl="0" marL="0" rtl="0" algn="l">
              <a:spcBef>
                <a:spcPts val="1000"/>
              </a:spcBef>
              <a:spcAft>
                <a:spcPts val="0"/>
              </a:spcAft>
              <a:buSzPts val="1600"/>
              <a:buNone/>
            </a:pPr>
            <a:r>
              <a:rPr lang="en-US"/>
              <a:t>((count(`language`)/(select count(*) from job_data))*100) </a:t>
            </a:r>
            <a:endParaRPr/>
          </a:p>
          <a:p>
            <a:pPr indent="0" lvl="0" marL="0" rtl="0" algn="l">
              <a:spcBef>
                <a:spcPts val="1000"/>
              </a:spcBef>
              <a:spcAft>
                <a:spcPts val="0"/>
              </a:spcAft>
              <a:buSzPts val="1600"/>
              <a:buNone/>
            </a:pPr>
            <a:r>
              <a:rPr lang="en-US"/>
              <a:t>as percentage_share from job_data group by `language`;</a:t>
            </a:r>
            <a:endParaRPr/>
          </a:p>
          <a:p>
            <a:pPr indent="0" lvl="0" marL="0" rtl="0" algn="l">
              <a:spcBef>
                <a:spcPts val="1000"/>
              </a:spcBef>
              <a:spcAft>
                <a:spcPts val="0"/>
              </a:spcAft>
              <a:buSzPts val="1600"/>
              <a:buNone/>
            </a:pPr>
            <a:r>
              <a:t/>
            </a:r>
            <a:endParaRPr/>
          </a:p>
          <a:p>
            <a:pPr indent="-241300" lvl="0" marL="342900" rtl="0" algn="l">
              <a:spcBef>
                <a:spcPts val="1000"/>
              </a:spcBef>
              <a:spcAft>
                <a:spcPts val="0"/>
              </a:spcAft>
              <a:buSzPts val="1600"/>
              <a:buNone/>
            </a:pPr>
            <a:r>
              <a:t/>
            </a:r>
            <a:endParaRPr/>
          </a:p>
        </p:txBody>
      </p:sp>
      <p:pic>
        <p:nvPicPr>
          <p:cNvPr id="190" name="Google Shape;190;p6"/>
          <p:cNvPicPr preferRelativeResize="0"/>
          <p:nvPr/>
        </p:nvPicPr>
        <p:blipFill rotWithShape="1">
          <a:blip r:embed="rId4">
            <a:alphaModFix/>
          </a:blip>
          <a:srcRect b="0" l="0" r="0" t="0"/>
          <a:stretch/>
        </p:blipFill>
        <p:spPr>
          <a:xfrm>
            <a:off x="629930" y="4515511"/>
            <a:ext cx="3992870" cy="1845303"/>
          </a:xfrm>
          <a:prstGeom prst="rect">
            <a:avLst/>
          </a:prstGeom>
          <a:noFill/>
          <a:ln>
            <a:noFill/>
          </a:ln>
          <a:effectLst>
            <a:outerShdw blurRad="50800" rotWithShape="0" algn="t" dir="5400000" dist="38100">
              <a:srgbClr val="000000">
                <a:alpha val="42745"/>
              </a:srgbClr>
            </a:outerShdw>
          </a:effectLst>
        </p:spPr>
      </p:pic>
      <p:sp>
        <p:nvSpPr>
          <p:cNvPr id="191" name="Google Shape;191;p6"/>
          <p:cNvSpPr txBox="1"/>
          <p:nvPr/>
        </p:nvSpPr>
        <p:spPr>
          <a:xfrm>
            <a:off x="6289040" y="1463040"/>
            <a:ext cx="5628640" cy="40010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Century Gothic"/>
                <a:ea typeface="Century Gothic"/>
                <a:cs typeface="Century Gothic"/>
                <a:sym typeface="Century Gothic"/>
              </a:rPr>
              <a:t>STEPS :-</a:t>
            </a:r>
            <a:endParaRPr/>
          </a:p>
          <a:p>
            <a:pPr indent="0" lvl="0" marL="0" marR="0" rtl="0" algn="l">
              <a:spcBef>
                <a:spcPts val="0"/>
              </a:spcBef>
              <a:spcAft>
                <a:spcPts val="0"/>
              </a:spcAft>
              <a:buNone/>
            </a:pPr>
            <a:r>
              <a:t/>
            </a:r>
            <a:endParaRPr b="1" sz="1800">
              <a:solidFill>
                <a:schemeClr val="lt1"/>
              </a:solidFill>
              <a:latin typeface="Century Gothic"/>
              <a:ea typeface="Century Gothic"/>
              <a:cs typeface="Century Gothic"/>
              <a:sym typeface="Century Gothic"/>
            </a:endParaRPr>
          </a:p>
          <a:p>
            <a:pPr indent="-285750" lvl="0" marL="285750" marR="0" rtl="0" algn="l">
              <a:spcBef>
                <a:spcPts val="0"/>
              </a:spcBef>
              <a:spcAft>
                <a:spcPts val="0"/>
              </a:spcAft>
              <a:buClr>
                <a:schemeClr val="lt1"/>
              </a:buClr>
              <a:buSzPts val="2000"/>
              <a:buFont typeface="Arial"/>
              <a:buChar char="•"/>
            </a:pPr>
            <a:r>
              <a:rPr lang="en-US" sz="2000">
                <a:solidFill>
                  <a:schemeClr val="lt1"/>
                </a:solidFill>
                <a:latin typeface="Bookman Old Style"/>
                <a:ea typeface="Bookman Old Style"/>
                <a:cs typeface="Bookman Old Style"/>
                <a:sym typeface="Bookman Old Style"/>
              </a:rPr>
              <a:t>To know the language share we will firt count the total number of languages.</a:t>
            </a:r>
            <a:endParaRPr/>
          </a:p>
          <a:p>
            <a:pPr indent="-285750" lvl="0" marL="285750" marR="0" rtl="0" algn="l">
              <a:spcBef>
                <a:spcPts val="0"/>
              </a:spcBef>
              <a:spcAft>
                <a:spcPts val="0"/>
              </a:spcAft>
              <a:buClr>
                <a:schemeClr val="lt1"/>
              </a:buClr>
              <a:buSzPts val="2000"/>
              <a:buFont typeface="Arial"/>
              <a:buChar char="•"/>
            </a:pPr>
            <a:r>
              <a:rPr lang="en-US" sz="2000">
                <a:solidFill>
                  <a:schemeClr val="lt1"/>
                </a:solidFill>
                <a:latin typeface="Bookman Old Style"/>
                <a:ea typeface="Bookman Old Style"/>
                <a:cs typeface="Bookman Old Style"/>
                <a:sym typeface="Bookman Old Style"/>
              </a:rPr>
              <a:t>Now use a select query and count the total number of rows present.</a:t>
            </a:r>
            <a:endParaRPr/>
          </a:p>
          <a:p>
            <a:pPr indent="-285750" lvl="0" marL="285750" marR="0" rtl="0" algn="l">
              <a:spcBef>
                <a:spcPts val="0"/>
              </a:spcBef>
              <a:spcAft>
                <a:spcPts val="0"/>
              </a:spcAft>
              <a:buClr>
                <a:schemeClr val="lt1"/>
              </a:buClr>
              <a:buSzPts val="2000"/>
              <a:buFont typeface="Arial"/>
              <a:buChar char="•"/>
            </a:pPr>
            <a:r>
              <a:rPr lang="en-US" sz="2000">
                <a:solidFill>
                  <a:schemeClr val="lt1"/>
                </a:solidFill>
                <a:latin typeface="Bookman Old Style"/>
                <a:ea typeface="Bookman Old Style"/>
                <a:cs typeface="Bookman Old Style"/>
                <a:sym typeface="Bookman Old Style"/>
              </a:rPr>
              <a:t>Now we need to know the percentage share so we will divide the count of languages by count of rows present multipled by 100 as a percentage share from job data.</a:t>
            </a:r>
            <a:endParaRPr/>
          </a:p>
          <a:p>
            <a:pPr indent="-285750" lvl="0" marL="285750" marR="0" rtl="0" algn="l">
              <a:spcBef>
                <a:spcPts val="0"/>
              </a:spcBef>
              <a:spcAft>
                <a:spcPts val="0"/>
              </a:spcAft>
              <a:buClr>
                <a:schemeClr val="lt1"/>
              </a:buClr>
              <a:buSzPts val="2000"/>
              <a:buFont typeface="Arial"/>
              <a:buChar char="•"/>
            </a:pPr>
            <a:r>
              <a:rPr lang="en-US" sz="2000">
                <a:solidFill>
                  <a:schemeClr val="lt1"/>
                </a:solidFill>
                <a:latin typeface="Bookman Old Style"/>
                <a:ea typeface="Bookman Old Style"/>
                <a:cs typeface="Bookman Old Style"/>
                <a:sym typeface="Bookman Old Style"/>
              </a:rPr>
              <a:t>Do grouping based on languages. </a:t>
            </a:r>
            <a:endParaRPr/>
          </a:p>
          <a:p>
            <a:pPr indent="0" lvl="0" marL="0" marR="0" rtl="0" algn="l">
              <a:spcBef>
                <a:spcPts val="0"/>
              </a:spcBef>
              <a:spcAft>
                <a:spcPts val="0"/>
              </a:spcAft>
              <a:buNone/>
            </a:pPr>
            <a:r>
              <a:t/>
            </a:r>
            <a:endParaRPr b="1" sz="1800">
              <a:solidFill>
                <a:schemeClr val="lt1"/>
              </a:solidFill>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5" name="Shape 195"/>
        <p:cNvGrpSpPr/>
        <p:nvPr/>
      </p:nvGrpSpPr>
      <p:grpSpPr>
        <a:xfrm>
          <a:off x="0" y="0"/>
          <a:ext cx="0" cy="0"/>
          <a:chOff x="0" y="0"/>
          <a:chExt cx="0" cy="0"/>
        </a:xfrm>
      </p:grpSpPr>
      <p:sp>
        <p:nvSpPr>
          <p:cNvPr id="196" name="Google Shape;196;p7"/>
          <p:cNvSpPr/>
          <p:nvPr/>
        </p:nvSpPr>
        <p:spPr>
          <a:xfrm>
            <a:off x="477012" y="480060"/>
            <a:ext cx="11237976" cy="589788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97" name="Google Shape;197;p7"/>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aphicFrame>
        <p:nvGraphicFramePr>
          <p:cNvPr id="198" name="Google Shape;198;p7"/>
          <p:cNvGraphicFramePr/>
          <p:nvPr/>
        </p:nvGraphicFramePr>
        <p:xfrm>
          <a:off x="643467" y="643467"/>
          <a:ext cx="10905066" cy="5571066"/>
        </p:xfrm>
        <a:graphic>
          <a:graphicData uri="http://schemas.openxmlformats.org/drawingml/2006/chart">
            <c:chart r:id="rId4"/>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8"/>
          <p:cNvSpPr/>
          <p:nvPr/>
        </p:nvSpPr>
        <p:spPr>
          <a:xfrm>
            <a:off x="371475" y="1615440"/>
            <a:ext cx="4743450" cy="1727835"/>
          </a:xfrm>
          <a:prstGeom prst="rect">
            <a:avLst/>
          </a:prstGeom>
          <a:solidFill>
            <a:schemeClr val="accent1">
              <a:alpha val="7686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04" name="Google Shape;204;p8"/>
          <p:cNvSpPr txBox="1"/>
          <p:nvPr>
            <p:ph type="title"/>
          </p:nvPr>
        </p:nvSpPr>
        <p:spPr>
          <a:xfrm>
            <a:off x="646111" y="452718"/>
            <a:ext cx="9404723" cy="116272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3200"/>
              <a:buFont typeface="Bookman Old Style"/>
              <a:buNone/>
            </a:pPr>
            <a:r>
              <a:rPr b="1" lang="en-US" sz="3200">
                <a:latin typeface="Bookman Old Style"/>
                <a:ea typeface="Bookman Old Style"/>
                <a:cs typeface="Bookman Old Style"/>
                <a:sym typeface="Bookman Old Style"/>
              </a:rPr>
              <a:t>D) </a:t>
            </a:r>
            <a:r>
              <a:rPr b="1" lang="en-US" sz="3200" u="sng">
                <a:latin typeface="Bookman Old Style"/>
                <a:ea typeface="Bookman Old Style"/>
                <a:cs typeface="Bookman Old Style"/>
                <a:sym typeface="Bookman Old Style"/>
              </a:rPr>
              <a:t>Duplicate Rows Detection</a:t>
            </a:r>
            <a:endParaRPr sz="3200" u="sng"/>
          </a:p>
        </p:txBody>
      </p:sp>
      <p:sp>
        <p:nvSpPr>
          <p:cNvPr id="205" name="Google Shape;205;p8"/>
          <p:cNvSpPr txBox="1"/>
          <p:nvPr>
            <p:ph idx="1" type="body"/>
          </p:nvPr>
        </p:nvSpPr>
        <p:spPr>
          <a:xfrm>
            <a:off x="531811" y="1727724"/>
            <a:ext cx="8946541" cy="4195481"/>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600"/>
              <a:buNone/>
            </a:pPr>
            <a:r>
              <a:rPr lang="en-US"/>
              <a:t>select * from (select * , count(*) </a:t>
            </a:r>
            <a:endParaRPr/>
          </a:p>
          <a:p>
            <a:pPr indent="0" lvl="0" marL="0" rtl="0" algn="l">
              <a:spcBef>
                <a:spcPts val="1000"/>
              </a:spcBef>
              <a:spcAft>
                <a:spcPts val="0"/>
              </a:spcAft>
              <a:buSzPts val="1600"/>
              <a:buNone/>
            </a:pPr>
            <a:r>
              <a:rPr lang="en-US"/>
              <a:t>over (partition by job_id) as JobId</a:t>
            </a:r>
            <a:endParaRPr/>
          </a:p>
          <a:p>
            <a:pPr indent="0" lvl="0" marL="0" rtl="0" algn="l">
              <a:spcBef>
                <a:spcPts val="1000"/>
              </a:spcBef>
              <a:spcAft>
                <a:spcPts val="0"/>
              </a:spcAft>
              <a:buSzPts val="1600"/>
              <a:buNone/>
            </a:pPr>
            <a:r>
              <a:rPr lang="en-US"/>
              <a:t>from job_data ) s where JobId &gt; 1;</a:t>
            </a:r>
            <a:endParaRPr/>
          </a:p>
          <a:p>
            <a:pPr indent="-241300" lvl="0" marL="342900" rtl="0" algn="l">
              <a:spcBef>
                <a:spcPts val="1000"/>
              </a:spcBef>
              <a:spcAft>
                <a:spcPts val="0"/>
              </a:spcAft>
              <a:buSzPts val="1600"/>
              <a:buNone/>
            </a:pPr>
            <a:r>
              <a:t/>
            </a:r>
            <a:endParaRPr/>
          </a:p>
          <a:p>
            <a:pPr indent="-241300" lvl="0" marL="342900" rtl="0" algn="l">
              <a:spcBef>
                <a:spcPts val="1000"/>
              </a:spcBef>
              <a:spcAft>
                <a:spcPts val="0"/>
              </a:spcAft>
              <a:buSzPts val="1600"/>
              <a:buNone/>
            </a:pPr>
            <a:r>
              <a:t/>
            </a:r>
            <a:endParaRPr/>
          </a:p>
        </p:txBody>
      </p:sp>
      <p:pic>
        <p:nvPicPr>
          <p:cNvPr id="206" name="Google Shape;206;p8"/>
          <p:cNvPicPr preferRelativeResize="0"/>
          <p:nvPr/>
        </p:nvPicPr>
        <p:blipFill rotWithShape="1">
          <a:blip r:embed="rId3">
            <a:alphaModFix/>
          </a:blip>
          <a:srcRect b="0" l="0" r="0" t="0"/>
          <a:stretch/>
        </p:blipFill>
        <p:spPr>
          <a:xfrm>
            <a:off x="5443333" y="1727724"/>
            <a:ext cx="6495847" cy="1330435"/>
          </a:xfrm>
          <a:prstGeom prst="rect">
            <a:avLst/>
          </a:prstGeom>
          <a:noFill/>
          <a:ln>
            <a:noFill/>
          </a:ln>
        </p:spPr>
      </p:pic>
      <p:sp>
        <p:nvSpPr>
          <p:cNvPr id="207" name="Google Shape;207;p8"/>
          <p:cNvSpPr txBox="1"/>
          <p:nvPr/>
        </p:nvSpPr>
        <p:spPr>
          <a:xfrm>
            <a:off x="371475" y="3615176"/>
            <a:ext cx="10220960"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Bookman Old Style"/>
                <a:ea typeface="Bookman Old Style"/>
                <a:cs typeface="Bookman Old Style"/>
                <a:sym typeface="Bookman Old Style"/>
              </a:rPr>
              <a:t>STEPS :-</a:t>
            </a:r>
            <a:endParaRPr/>
          </a:p>
          <a:p>
            <a:pPr indent="0" lvl="0" marL="0" marR="0" rtl="0" algn="l">
              <a:spcBef>
                <a:spcPts val="0"/>
              </a:spcBef>
              <a:spcAft>
                <a:spcPts val="0"/>
              </a:spcAft>
              <a:buNone/>
            </a:pPr>
            <a:r>
              <a:t/>
            </a:r>
            <a:endParaRPr b="1" sz="1800">
              <a:solidFill>
                <a:schemeClr val="lt1"/>
              </a:solidFill>
              <a:latin typeface="Bookman Old Style"/>
              <a:ea typeface="Bookman Old Style"/>
              <a:cs typeface="Bookman Old Style"/>
              <a:sym typeface="Bookman Old Style"/>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Bookman Old Style"/>
                <a:ea typeface="Bookman Old Style"/>
                <a:cs typeface="Bookman Old Style"/>
                <a:sym typeface="Bookman Old Style"/>
              </a:rPr>
              <a:t>To find the duplicate rows in the data we will first know the count of rows hence use nested select query.</a:t>
            </a:r>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Bookman Old Style"/>
                <a:ea typeface="Bookman Old Style"/>
                <a:cs typeface="Bookman Old Style"/>
                <a:sym typeface="Bookman Old Style"/>
              </a:rPr>
              <a:t>Use over(partition by job_id) to partition the data into different job ids.</a:t>
            </a:r>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Bookman Old Style"/>
                <a:ea typeface="Bookman Old Style"/>
                <a:cs typeface="Bookman Old Style"/>
                <a:sym typeface="Bookman Old Style"/>
              </a:rPr>
              <a:t>Once we get jobid </a:t>
            </a:r>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Bookman Old Style"/>
                <a:ea typeface="Bookman Old Style"/>
                <a:cs typeface="Bookman Old Style"/>
                <a:sym typeface="Bookman Old Style"/>
              </a:rPr>
              <a:t>Use main select query and Select all from table where jobid &gt; 1 this will give us the duplicate rows </a:t>
            </a:r>
            <a:endParaRPr/>
          </a:p>
          <a:p>
            <a:pPr indent="0" lvl="0" marL="0" marR="0" rtl="0" algn="l">
              <a:spcBef>
                <a:spcPts val="0"/>
              </a:spcBef>
              <a:spcAft>
                <a:spcPts val="0"/>
              </a:spcAft>
              <a:buNone/>
            </a:pPr>
            <a:r>
              <a:t/>
            </a:r>
            <a:endParaRPr sz="1800">
              <a:solidFill>
                <a:schemeClr val="lt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b="1" sz="1800">
              <a:solidFill>
                <a:schemeClr val="lt1"/>
              </a:solidFill>
              <a:latin typeface="Bookman Old Style"/>
              <a:ea typeface="Bookman Old Style"/>
              <a:cs typeface="Bookman Old Style"/>
              <a:sym typeface="Bookman Old Styl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1" name="Shape 211"/>
        <p:cNvGrpSpPr/>
        <p:nvPr/>
      </p:nvGrpSpPr>
      <p:grpSpPr>
        <a:xfrm>
          <a:off x="0" y="0"/>
          <a:ext cx="0" cy="0"/>
          <a:chOff x="0" y="0"/>
          <a:chExt cx="0" cy="0"/>
        </a:xfrm>
      </p:grpSpPr>
      <p:sp>
        <p:nvSpPr>
          <p:cNvPr id="212" name="Google Shape;212;p9"/>
          <p:cNvSpPr/>
          <p:nvPr/>
        </p:nvSpPr>
        <p:spPr>
          <a:xfrm>
            <a:off x="2686050" y="3429000"/>
            <a:ext cx="5821211" cy="981075"/>
          </a:xfrm>
          <a:prstGeom prst="roundRect">
            <a:avLst>
              <a:gd fmla="val 16667" name="adj"/>
            </a:avLst>
          </a:prstGeom>
          <a:solidFill>
            <a:schemeClr val="accent1">
              <a:alpha val="4392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213" name="Google Shape;213;p9"/>
          <p:cNvPicPr preferRelativeResize="0"/>
          <p:nvPr/>
        </p:nvPicPr>
        <p:blipFill rotWithShape="1">
          <a:blip r:embed="rId4">
            <a:alphaModFix/>
          </a:blip>
          <a:srcRect b="0" l="3613" r="0" t="0"/>
          <a:stretch/>
        </p:blipFill>
        <p:spPr>
          <a:xfrm>
            <a:off x="0" y="2669685"/>
            <a:ext cx="4037012" cy="4188315"/>
          </a:xfrm>
          <a:prstGeom prst="rect">
            <a:avLst/>
          </a:prstGeom>
          <a:noFill/>
          <a:ln>
            <a:noFill/>
          </a:ln>
        </p:spPr>
      </p:pic>
      <p:pic>
        <p:nvPicPr>
          <p:cNvPr id="214" name="Google Shape;214;p9"/>
          <p:cNvPicPr preferRelativeResize="0"/>
          <p:nvPr/>
        </p:nvPicPr>
        <p:blipFill rotWithShape="1">
          <a:blip r:embed="rId5">
            <a:alphaModFix/>
          </a:blip>
          <a:srcRect b="0" l="35640" r="0" t="0"/>
          <a:stretch/>
        </p:blipFill>
        <p:spPr>
          <a:xfrm>
            <a:off x="0" y="2892347"/>
            <a:ext cx="1522412" cy="2365453"/>
          </a:xfrm>
          <a:prstGeom prst="rect">
            <a:avLst/>
          </a:prstGeom>
          <a:noFill/>
          <a:ln>
            <a:noFill/>
          </a:ln>
        </p:spPr>
      </p:pic>
      <p:sp>
        <p:nvSpPr>
          <p:cNvPr id="215" name="Google Shape;215;p9"/>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216" name="Google Shape;216;p9"/>
          <p:cNvPicPr preferRelativeResize="0"/>
          <p:nvPr/>
        </p:nvPicPr>
        <p:blipFill rotWithShape="1">
          <a:blip r:embed="rId6">
            <a:alphaModFix/>
          </a:blip>
          <a:srcRect b="0" l="0" r="0" t="28812"/>
          <a:stretch/>
        </p:blipFill>
        <p:spPr>
          <a:xfrm>
            <a:off x="7999412" y="0"/>
            <a:ext cx="1603387" cy="1141407"/>
          </a:xfrm>
          <a:prstGeom prst="rect">
            <a:avLst/>
          </a:prstGeom>
          <a:noFill/>
          <a:ln>
            <a:noFill/>
          </a:ln>
        </p:spPr>
      </p:pic>
      <p:pic>
        <p:nvPicPr>
          <p:cNvPr id="217" name="Google Shape;217;p9"/>
          <p:cNvPicPr preferRelativeResize="0"/>
          <p:nvPr/>
        </p:nvPicPr>
        <p:blipFill rotWithShape="1">
          <a:blip r:embed="rId7">
            <a:alphaModFix/>
          </a:blip>
          <a:srcRect b="23320" l="0" r="0" t="0"/>
          <a:stretch/>
        </p:blipFill>
        <p:spPr>
          <a:xfrm>
            <a:off x="8605878" y="6096000"/>
            <a:ext cx="993734" cy="762000"/>
          </a:xfrm>
          <a:prstGeom prst="rect">
            <a:avLst/>
          </a:prstGeom>
          <a:noFill/>
          <a:ln>
            <a:noFill/>
          </a:ln>
        </p:spPr>
      </p:pic>
      <p:sp>
        <p:nvSpPr>
          <p:cNvPr id="218" name="Google Shape;218;p9"/>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descr="Different coloured organisers" id="219" name="Google Shape;219;p9"/>
          <p:cNvPicPr preferRelativeResize="0"/>
          <p:nvPr/>
        </p:nvPicPr>
        <p:blipFill rotWithShape="1">
          <a:blip r:embed="rId8">
            <a:alphaModFix amt="15000"/>
          </a:blip>
          <a:srcRect b="7025" l="0" r="0" t="0"/>
          <a:stretch/>
        </p:blipFill>
        <p:spPr>
          <a:xfrm>
            <a:off x="-257790" y="-152400"/>
            <a:ext cx="12191980" cy="6857990"/>
          </a:xfrm>
          <a:prstGeom prst="rect">
            <a:avLst/>
          </a:prstGeom>
          <a:noFill/>
          <a:ln>
            <a:noFill/>
          </a:ln>
        </p:spPr>
      </p:pic>
      <p:sp>
        <p:nvSpPr>
          <p:cNvPr id="220" name="Google Shape;220;p9"/>
          <p:cNvSpPr txBox="1"/>
          <p:nvPr>
            <p:ph type="title"/>
          </p:nvPr>
        </p:nvSpPr>
        <p:spPr>
          <a:xfrm>
            <a:off x="2853420" y="2277746"/>
            <a:ext cx="10469789" cy="1256029"/>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2"/>
              </a:buClr>
              <a:buSzPts val="5400"/>
              <a:buFont typeface="Bookman Old Style"/>
              <a:buNone/>
            </a:pPr>
            <a:r>
              <a:rPr b="1" lang="en-US" sz="5400">
                <a:latin typeface="Bookman Old Style"/>
                <a:ea typeface="Bookman Old Style"/>
                <a:cs typeface="Bookman Old Style"/>
                <a:sym typeface="Bookman Old Style"/>
              </a:rPr>
              <a:t>CASE STUDY 2</a:t>
            </a:r>
            <a:endParaRPr/>
          </a:p>
        </p:txBody>
      </p:sp>
      <p:sp>
        <p:nvSpPr>
          <p:cNvPr id="221" name="Google Shape;221;p9"/>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22" name="Google Shape;222;p9"/>
          <p:cNvSpPr txBox="1"/>
          <p:nvPr/>
        </p:nvSpPr>
        <p:spPr>
          <a:xfrm>
            <a:off x="2611929" y="3533775"/>
            <a:ext cx="5895332"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3200">
                <a:solidFill>
                  <a:schemeClr val="lt1"/>
                </a:solidFill>
                <a:latin typeface="Bookman Old Style"/>
                <a:ea typeface="Bookman Old Style"/>
                <a:cs typeface="Bookman Old Style"/>
                <a:sym typeface="Bookman Old Style"/>
              </a:rPr>
              <a:t> </a:t>
            </a:r>
            <a:r>
              <a:rPr b="1" i="0" lang="en-US" sz="4000">
                <a:solidFill>
                  <a:schemeClr val="lt1"/>
                </a:solidFill>
                <a:latin typeface="Manrope"/>
                <a:ea typeface="Manrope"/>
                <a:cs typeface="Manrope"/>
                <a:sym typeface="Manrope"/>
              </a:rPr>
              <a:t>Investigating</a:t>
            </a:r>
            <a:r>
              <a:rPr b="1" i="0" lang="en-US" sz="3200">
                <a:solidFill>
                  <a:schemeClr val="lt1"/>
                </a:solidFill>
                <a:latin typeface="Bookman Old Style"/>
                <a:ea typeface="Bookman Old Style"/>
                <a:cs typeface="Bookman Old Style"/>
                <a:sym typeface="Bookman Old Style"/>
              </a:rPr>
              <a:t> Metric Spike</a:t>
            </a:r>
            <a:endParaRPr b="1" sz="3200">
              <a:solidFill>
                <a:schemeClr val="lt1"/>
              </a:solidFill>
              <a:latin typeface="Bookman Old Style"/>
              <a:ea typeface="Bookman Old Style"/>
              <a:cs typeface="Bookman Old Style"/>
              <a:sym typeface="Bookman Old Style"/>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2023-08-11T07:02:32Z</dcterms:created>
  <dc:creator>FNU LNU</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2023-08-11T07:34:55Z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005e5b47-31c3-4d19-bf9b-82a3c6ee47fb</vt:lpwstr>
  </property>
  <property fmtid="{D5CDD505-2E9C-101B-9397-08002B2CF9AE}" pid="7" name="MSIP_Label_defa4170-0d19-0005-0004-bc88714345d2_ActionId">
    <vt:lpwstr>8e685385-def7-4b7d-9f94-c0b2659c0809</vt:lpwstr>
  </property>
  <property fmtid="{D5CDD505-2E9C-101B-9397-08002B2CF9AE}" pid="8" name="MSIP_Label_defa4170-0d19-0005-0004-bc88714345d2_ContentBits">
    <vt:lpwstr>0</vt:lpwstr>
  </property>
  <property fmtid="{D5CDD505-2E9C-101B-9397-08002B2CF9AE}" pid="9" name="ContentTypeId">
    <vt:lpwstr>0x0101002DC72CFF1FACF142AAFEF8A9B4C3C49E</vt:lpwstr>
  </property>
</Properties>
</file>